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9" r:id="rId3"/>
    <p:sldId id="288" r:id="rId4"/>
    <p:sldId id="258" r:id="rId5"/>
    <p:sldId id="259" r:id="rId6"/>
    <p:sldId id="260" r:id="rId7"/>
    <p:sldId id="262" r:id="rId8"/>
    <p:sldId id="306" r:id="rId9"/>
    <p:sldId id="287" r:id="rId10"/>
    <p:sldId id="263" r:id="rId11"/>
    <p:sldId id="309" r:id="rId12"/>
    <p:sldId id="312" r:id="rId13"/>
    <p:sldId id="310" r:id="rId14"/>
    <p:sldId id="285" r:id="rId15"/>
    <p:sldId id="290" r:id="rId16"/>
    <p:sldId id="291" r:id="rId17"/>
    <p:sldId id="292" r:id="rId18"/>
    <p:sldId id="294" r:id="rId19"/>
    <p:sldId id="295" r:id="rId20"/>
    <p:sldId id="296" r:id="rId21"/>
    <p:sldId id="297" r:id="rId22"/>
    <p:sldId id="298" r:id="rId23"/>
    <p:sldId id="299" r:id="rId24"/>
    <p:sldId id="300" r:id="rId25"/>
    <p:sldId id="301" r:id="rId26"/>
    <p:sldId id="274" r:id="rId27"/>
    <p:sldId id="266" r:id="rId28"/>
    <p:sldId id="271" r:id="rId29"/>
    <p:sldId id="303" r:id="rId30"/>
    <p:sldId id="304" r:id="rId31"/>
    <p:sldId id="305" r:id="rId32"/>
    <p:sldId id="282" r:id="rId33"/>
    <p:sldId id="28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431" autoAdjust="0"/>
    <p:restoredTop sz="93907" autoAdjust="0"/>
  </p:normalViewPr>
  <p:slideViewPr>
    <p:cSldViewPr>
      <p:cViewPr varScale="1">
        <p:scale>
          <a:sx n="68" d="100"/>
          <a:sy n="68" d="100"/>
        </p:scale>
        <p:origin x="-160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BC0550-9940-425D-A60F-70E7194D1B71}" type="doc">
      <dgm:prSet loTypeId="urn:microsoft.com/office/officeart/2005/8/layout/process4" loCatId="list" qsTypeId="urn:microsoft.com/office/officeart/2005/8/quickstyle/3d2" qsCatId="3D" csTypeId="urn:microsoft.com/office/officeart/2005/8/colors/accent1_2" csCatId="accent1" phldr="1"/>
      <dgm:spPr/>
      <dgm:t>
        <a:bodyPr/>
        <a:lstStyle/>
        <a:p>
          <a:endParaRPr lang="en-US"/>
        </a:p>
      </dgm:t>
    </dgm:pt>
    <dgm:pt modelId="{8818D268-D016-4C76-AD3C-0F7F73EE6A83}">
      <dgm:prSet phldrT="[Text]" custT="1"/>
      <dgm:spPr/>
      <dgm:t>
        <a:bodyPr/>
        <a:lstStyle/>
        <a:p>
          <a:r>
            <a:rPr lang="en-US" sz="1200" b="1" dirty="0" smtClean="0"/>
            <a:t>Managing Director</a:t>
          </a:r>
          <a:endParaRPr lang="en-US" sz="1200" b="1" dirty="0"/>
        </a:p>
      </dgm:t>
    </dgm:pt>
    <dgm:pt modelId="{1B4EBB94-AE19-4D15-B891-22759DE432D6}" type="parTrans" cxnId="{1CC68B37-453A-4838-BCC7-590CDB978B91}">
      <dgm:prSet/>
      <dgm:spPr/>
      <dgm:t>
        <a:bodyPr/>
        <a:lstStyle/>
        <a:p>
          <a:endParaRPr lang="en-US"/>
        </a:p>
      </dgm:t>
    </dgm:pt>
    <dgm:pt modelId="{7134982E-E5E7-4939-97B0-AEEFF25FB913}" type="sibTrans" cxnId="{1CC68B37-453A-4838-BCC7-590CDB978B91}">
      <dgm:prSet/>
      <dgm:spPr/>
      <dgm:t>
        <a:bodyPr/>
        <a:lstStyle/>
        <a:p>
          <a:endParaRPr lang="en-US"/>
        </a:p>
      </dgm:t>
    </dgm:pt>
    <dgm:pt modelId="{636D707E-8B63-4C28-95EA-CB7F3CCEDE0A}">
      <dgm:prSet phldrT="[Text]" custT="1"/>
      <dgm:spPr/>
      <dgm:t>
        <a:bodyPr/>
        <a:lstStyle/>
        <a:p>
          <a:r>
            <a:rPr lang="en-US" sz="1200" b="1" dirty="0" smtClean="0"/>
            <a:t>Ultimate responsibility and control for governance</a:t>
          </a:r>
          <a:endParaRPr lang="en-US" sz="1200" b="1" dirty="0"/>
        </a:p>
      </dgm:t>
    </dgm:pt>
    <dgm:pt modelId="{2FACBBB8-A960-413D-974F-0252A2A6728F}" type="parTrans" cxnId="{BD8369AC-FB00-45B1-871B-C8F41F41EF01}">
      <dgm:prSet/>
      <dgm:spPr/>
      <dgm:t>
        <a:bodyPr/>
        <a:lstStyle/>
        <a:p>
          <a:endParaRPr lang="en-US"/>
        </a:p>
      </dgm:t>
    </dgm:pt>
    <dgm:pt modelId="{DEC27BFB-0446-4F9E-A0A6-640ACD686DD2}" type="sibTrans" cxnId="{BD8369AC-FB00-45B1-871B-C8F41F41EF01}">
      <dgm:prSet/>
      <dgm:spPr/>
      <dgm:t>
        <a:bodyPr/>
        <a:lstStyle/>
        <a:p>
          <a:endParaRPr lang="en-US"/>
        </a:p>
      </dgm:t>
    </dgm:pt>
    <dgm:pt modelId="{E246C666-B6DE-42F2-B881-877E01AF92C7}">
      <dgm:prSet phldrT="[Text]" custT="1"/>
      <dgm:spPr/>
      <dgm:t>
        <a:bodyPr/>
        <a:lstStyle/>
        <a:p>
          <a:r>
            <a:rPr lang="en-US" sz="1200" b="1" dirty="0" smtClean="0"/>
            <a:t>Institutional Review Board (IRB)</a:t>
          </a:r>
          <a:endParaRPr lang="en-US" sz="1200" b="1" dirty="0"/>
        </a:p>
      </dgm:t>
    </dgm:pt>
    <dgm:pt modelId="{C3E07FBA-623A-4548-9B47-C5FE8D6CDA68}" type="parTrans" cxnId="{2C17F490-5045-4A95-8A9C-76B9A126E179}">
      <dgm:prSet/>
      <dgm:spPr/>
      <dgm:t>
        <a:bodyPr/>
        <a:lstStyle/>
        <a:p>
          <a:endParaRPr lang="en-US"/>
        </a:p>
      </dgm:t>
    </dgm:pt>
    <dgm:pt modelId="{E96AA947-2072-4DA0-A4A6-078562F7A706}" type="sibTrans" cxnId="{2C17F490-5045-4A95-8A9C-76B9A126E179}">
      <dgm:prSet/>
      <dgm:spPr/>
      <dgm:t>
        <a:bodyPr/>
        <a:lstStyle/>
        <a:p>
          <a:endParaRPr lang="en-US"/>
        </a:p>
      </dgm:t>
    </dgm:pt>
    <dgm:pt modelId="{FFA883A8-C15F-455E-9A71-89A67B357CE2}">
      <dgm:prSet phldrT="[Text]" custT="1"/>
      <dgm:spPr/>
      <dgm:t>
        <a:bodyPr/>
        <a:lstStyle/>
        <a:p>
          <a:r>
            <a:rPr lang="en-US" sz="1200" b="1" dirty="0" smtClean="0"/>
            <a:t>Informed consent</a:t>
          </a:r>
          <a:endParaRPr lang="en-US" sz="1200" b="1" dirty="0"/>
        </a:p>
      </dgm:t>
    </dgm:pt>
    <dgm:pt modelId="{B807F521-230F-4D0F-A3E6-093B227B4A29}" type="parTrans" cxnId="{57D6805F-019D-4287-8FEE-95D3226C9E74}">
      <dgm:prSet/>
      <dgm:spPr/>
      <dgm:t>
        <a:bodyPr/>
        <a:lstStyle/>
        <a:p>
          <a:endParaRPr lang="en-US"/>
        </a:p>
      </dgm:t>
    </dgm:pt>
    <dgm:pt modelId="{BCD9BD95-6FE2-415A-BBC0-C6A9C8259B16}" type="sibTrans" cxnId="{57D6805F-019D-4287-8FEE-95D3226C9E74}">
      <dgm:prSet/>
      <dgm:spPr/>
      <dgm:t>
        <a:bodyPr/>
        <a:lstStyle/>
        <a:p>
          <a:endParaRPr lang="en-US"/>
        </a:p>
      </dgm:t>
    </dgm:pt>
    <dgm:pt modelId="{EA1E197E-7917-4825-BF7D-DBAD0252E281}">
      <dgm:prSet phldrT="[Text]" custT="1"/>
      <dgm:spPr/>
      <dgm:t>
        <a:bodyPr/>
        <a:lstStyle/>
        <a:p>
          <a:r>
            <a:rPr lang="en-US" sz="1200" b="1" dirty="0" smtClean="0"/>
            <a:t>Research Strategy and Assurance Committee (RSAC)</a:t>
          </a:r>
          <a:endParaRPr lang="en-US" sz="1200" b="1" dirty="0"/>
        </a:p>
      </dgm:t>
    </dgm:pt>
    <dgm:pt modelId="{D1D858A1-6AD8-4F4A-B9F6-39F2B73C2DDA}" type="parTrans" cxnId="{CF1A1E26-B073-47F5-8D16-209D7C7BB4D7}">
      <dgm:prSet/>
      <dgm:spPr/>
      <dgm:t>
        <a:bodyPr/>
        <a:lstStyle/>
        <a:p>
          <a:endParaRPr lang="en-US"/>
        </a:p>
      </dgm:t>
    </dgm:pt>
    <dgm:pt modelId="{8F5D6C2B-21DE-46F4-9FEE-CB73770E2E37}" type="sibTrans" cxnId="{CF1A1E26-B073-47F5-8D16-209D7C7BB4D7}">
      <dgm:prSet/>
      <dgm:spPr/>
      <dgm:t>
        <a:bodyPr/>
        <a:lstStyle/>
        <a:p>
          <a:endParaRPr lang="en-US"/>
        </a:p>
      </dgm:t>
    </dgm:pt>
    <dgm:pt modelId="{E07C4F6F-DFB7-4CD6-96C2-A2D2D5534E29}">
      <dgm:prSet phldrT="[Text]" custT="1"/>
      <dgm:spPr/>
      <dgm:t>
        <a:bodyPr/>
        <a:lstStyle/>
        <a:p>
          <a:r>
            <a:rPr lang="en-US" sz="1200" b="1" dirty="0" smtClean="0"/>
            <a:t>Strategic fit of research into HMC’s overall strategy. </a:t>
          </a:r>
          <a:endParaRPr lang="en-US" sz="1200" b="1" dirty="0"/>
        </a:p>
      </dgm:t>
    </dgm:pt>
    <dgm:pt modelId="{CE9B478A-F756-419D-A4B9-FAFC481A4118}" type="parTrans" cxnId="{33910966-A728-41FD-B8D0-EC301CD5FE17}">
      <dgm:prSet/>
      <dgm:spPr/>
      <dgm:t>
        <a:bodyPr/>
        <a:lstStyle/>
        <a:p>
          <a:endParaRPr lang="en-US"/>
        </a:p>
      </dgm:t>
    </dgm:pt>
    <dgm:pt modelId="{E6C90872-7CC1-4FB6-9799-FE6EF115575E}" type="sibTrans" cxnId="{33910966-A728-41FD-B8D0-EC301CD5FE17}">
      <dgm:prSet/>
      <dgm:spPr/>
      <dgm:t>
        <a:bodyPr/>
        <a:lstStyle/>
        <a:p>
          <a:endParaRPr lang="en-US"/>
        </a:p>
      </dgm:t>
    </dgm:pt>
    <dgm:pt modelId="{55C02688-93A9-4040-9791-354961E231FD}">
      <dgm:prSet custT="1"/>
      <dgm:spPr/>
      <dgm:t>
        <a:bodyPr/>
        <a:lstStyle/>
        <a:p>
          <a:r>
            <a:rPr lang="en-US" sz="1200" b="1" dirty="0" smtClean="0"/>
            <a:t>Medical Research Center (MRC)</a:t>
          </a:r>
          <a:endParaRPr lang="en-US" sz="1200" b="1" dirty="0"/>
        </a:p>
      </dgm:t>
    </dgm:pt>
    <dgm:pt modelId="{743280A7-8B88-44EB-AD50-8848A01A7B11}" type="parTrans" cxnId="{6DE7FAAB-8AF5-4D33-9C0A-07E4C3BED5B9}">
      <dgm:prSet/>
      <dgm:spPr/>
      <dgm:t>
        <a:bodyPr/>
        <a:lstStyle/>
        <a:p>
          <a:endParaRPr lang="en-US"/>
        </a:p>
      </dgm:t>
    </dgm:pt>
    <dgm:pt modelId="{FFFE9AFB-8DA5-4B6C-B251-6912B39D5DAF}" type="sibTrans" cxnId="{6DE7FAAB-8AF5-4D33-9C0A-07E4C3BED5B9}">
      <dgm:prSet/>
      <dgm:spPr/>
      <dgm:t>
        <a:bodyPr/>
        <a:lstStyle/>
        <a:p>
          <a:endParaRPr lang="en-US"/>
        </a:p>
      </dgm:t>
    </dgm:pt>
    <dgm:pt modelId="{E56290CD-F191-43C2-BDC4-37B7B3C3C3AA}">
      <dgm:prSet custT="1"/>
      <dgm:spPr/>
      <dgm:t>
        <a:bodyPr/>
        <a:lstStyle/>
        <a:p>
          <a:r>
            <a:rPr lang="en-US" sz="1200" b="1" dirty="0" smtClean="0"/>
            <a:t>Executive Management Committee (EMC) </a:t>
          </a:r>
          <a:endParaRPr lang="en-US" sz="1200" b="1" dirty="0"/>
        </a:p>
      </dgm:t>
    </dgm:pt>
    <dgm:pt modelId="{69CEA75F-391A-4608-8C37-3E0D12FE9EEE}" type="parTrans" cxnId="{D5E03B7B-EF67-4708-BD15-B89EF2EB17A0}">
      <dgm:prSet/>
      <dgm:spPr/>
      <dgm:t>
        <a:bodyPr/>
        <a:lstStyle/>
        <a:p>
          <a:endParaRPr lang="en-US"/>
        </a:p>
      </dgm:t>
    </dgm:pt>
    <dgm:pt modelId="{C35DCE9C-C5F8-47E5-A2A8-9A2BB492993E}" type="sibTrans" cxnId="{D5E03B7B-EF67-4708-BD15-B89EF2EB17A0}">
      <dgm:prSet/>
      <dgm:spPr/>
      <dgm:t>
        <a:bodyPr/>
        <a:lstStyle/>
        <a:p>
          <a:endParaRPr lang="en-US"/>
        </a:p>
      </dgm:t>
    </dgm:pt>
    <dgm:pt modelId="{97FAEB18-77DD-42B3-BD69-F7177900E8FD}">
      <dgm:prSet custT="1"/>
      <dgm:spPr/>
      <dgm:t>
        <a:bodyPr/>
        <a:lstStyle/>
        <a:p>
          <a:r>
            <a:rPr lang="en-US" sz="1200" b="1" dirty="0" smtClean="0"/>
            <a:t>Governs RSAC and IRB</a:t>
          </a:r>
          <a:endParaRPr lang="en-US" sz="1200" b="1" dirty="0"/>
        </a:p>
      </dgm:t>
    </dgm:pt>
    <dgm:pt modelId="{A12E3A89-0CA9-4736-8421-90F7DF09106E}" type="parTrans" cxnId="{499B0EF1-63BA-485A-8C8A-0DEEE9993906}">
      <dgm:prSet/>
      <dgm:spPr/>
      <dgm:t>
        <a:bodyPr/>
        <a:lstStyle/>
        <a:p>
          <a:endParaRPr lang="en-US"/>
        </a:p>
      </dgm:t>
    </dgm:pt>
    <dgm:pt modelId="{008449DA-C060-45B6-A6E6-74BB7670F574}" type="sibTrans" cxnId="{499B0EF1-63BA-485A-8C8A-0DEEE9993906}">
      <dgm:prSet/>
      <dgm:spPr/>
      <dgm:t>
        <a:bodyPr/>
        <a:lstStyle/>
        <a:p>
          <a:endParaRPr lang="en-US"/>
        </a:p>
      </dgm:t>
    </dgm:pt>
    <dgm:pt modelId="{E2113820-DBE0-47A9-BABE-ABCF1B809C09}">
      <dgm:prSet custT="1"/>
      <dgm:spPr/>
      <dgm:t>
        <a:bodyPr/>
        <a:lstStyle/>
        <a:p>
          <a:r>
            <a:rPr lang="en-US" sz="1200" b="1" dirty="0" smtClean="0"/>
            <a:t>Ethics review</a:t>
          </a:r>
          <a:endParaRPr lang="en-US" sz="1200" b="1" dirty="0"/>
        </a:p>
      </dgm:t>
    </dgm:pt>
    <dgm:pt modelId="{29DF3866-6240-4275-A68C-0091B725ED09}" type="parTrans" cxnId="{65D40E6E-0776-4FDD-9C75-AC2F0B9B37DD}">
      <dgm:prSet/>
      <dgm:spPr/>
      <dgm:t>
        <a:bodyPr/>
        <a:lstStyle/>
        <a:p>
          <a:endParaRPr lang="en-US"/>
        </a:p>
      </dgm:t>
    </dgm:pt>
    <dgm:pt modelId="{408716D3-972A-4275-B586-E9BEA494A3A0}" type="sibTrans" cxnId="{65D40E6E-0776-4FDD-9C75-AC2F0B9B37DD}">
      <dgm:prSet/>
      <dgm:spPr/>
      <dgm:t>
        <a:bodyPr/>
        <a:lstStyle/>
        <a:p>
          <a:endParaRPr lang="en-US"/>
        </a:p>
      </dgm:t>
    </dgm:pt>
    <dgm:pt modelId="{8ACA707F-568D-4A1F-A385-6A492DF39E2C}">
      <dgm:prSet custT="1"/>
      <dgm:spPr/>
      <dgm:t>
        <a:bodyPr/>
        <a:lstStyle/>
        <a:p>
          <a:r>
            <a:rPr lang="en-US" sz="1200" b="1" dirty="0" smtClean="0"/>
            <a:t>No scientific or funding decisions</a:t>
          </a:r>
          <a:endParaRPr lang="en-US" sz="1200" b="1" dirty="0"/>
        </a:p>
      </dgm:t>
    </dgm:pt>
    <dgm:pt modelId="{3F89400F-72A7-40FD-AB03-62B896E103E6}" type="parTrans" cxnId="{EBE65B50-A0D2-47A0-A8AA-6B487424731D}">
      <dgm:prSet/>
      <dgm:spPr/>
      <dgm:t>
        <a:bodyPr/>
        <a:lstStyle/>
        <a:p>
          <a:endParaRPr lang="en-US"/>
        </a:p>
      </dgm:t>
    </dgm:pt>
    <dgm:pt modelId="{6752332B-BEFC-4CFF-987E-28021DED2A9E}" type="sibTrans" cxnId="{EBE65B50-A0D2-47A0-A8AA-6B487424731D}">
      <dgm:prSet/>
      <dgm:spPr/>
      <dgm:t>
        <a:bodyPr/>
        <a:lstStyle/>
        <a:p>
          <a:endParaRPr lang="en-US"/>
        </a:p>
      </dgm:t>
    </dgm:pt>
    <dgm:pt modelId="{4BDB7B14-7302-4B8E-A84C-E3D94CE4F7B8}">
      <dgm:prSet custT="1"/>
      <dgm:spPr/>
      <dgm:t>
        <a:bodyPr/>
        <a:lstStyle/>
        <a:p>
          <a:r>
            <a:rPr lang="en-US" sz="1200" b="1" dirty="0" smtClean="0"/>
            <a:t>AWH &amp; TCH Medical Research and Education Committee (MREC)</a:t>
          </a:r>
          <a:endParaRPr lang="en-US" sz="1200" b="1" dirty="0"/>
        </a:p>
      </dgm:t>
    </dgm:pt>
    <dgm:pt modelId="{A0E40929-A8F6-4E5D-B565-6F9D27200AD5}" type="parTrans" cxnId="{BFE61D03-4968-47F2-A087-7A95665CC71A}">
      <dgm:prSet/>
      <dgm:spPr/>
      <dgm:t>
        <a:bodyPr/>
        <a:lstStyle/>
        <a:p>
          <a:endParaRPr lang="en-US"/>
        </a:p>
      </dgm:t>
    </dgm:pt>
    <dgm:pt modelId="{A65BE2C7-9C1A-4F7A-9EA8-941E053A7E58}" type="sibTrans" cxnId="{BFE61D03-4968-47F2-A087-7A95665CC71A}">
      <dgm:prSet/>
      <dgm:spPr/>
      <dgm:t>
        <a:bodyPr/>
        <a:lstStyle/>
        <a:p>
          <a:endParaRPr lang="en-US"/>
        </a:p>
      </dgm:t>
    </dgm:pt>
    <dgm:pt modelId="{02D02707-8AAA-4AA2-A7A5-F288B0E6C74D}">
      <dgm:prSet custT="1"/>
      <dgm:spPr/>
      <dgm:t>
        <a:bodyPr/>
        <a:lstStyle/>
        <a:p>
          <a:r>
            <a:rPr lang="en-US" sz="1200" b="1" dirty="0" smtClean="0"/>
            <a:t>Administrative role</a:t>
          </a:r>
          <a:endParaRPr lang="en-US" sz="1200" b="1" dirty="0"/>
        </a:p>
      </dgm:t>
    </dgm:pt>
    <dgm:pt modelId="{8525506F-44E5-421C-AA47-894EB7D238CB}" type="parTrans" cxnId="{B5E3C748-E568-47B5-85F4-8690B806F141}">
      <dgm:prSet/>
      <dgm:spPr/>
      <dgm:t>
        <a:bodyPr/>
        <a:lstStyle/>
        <a:p>
          <a:endParaRPr lang="en-US"/>
        </a:p>
      </dgm:t>
    </dgm:pt>
    <dgm:pt modelId="{52374067-992F-4156-A940-40D999CBA654}" type="sibTrans" cxnId="{B5E3C748-E568-47B5-85F4-8690B806F141}">
      <dgm:prSet/>
      <dgm:spPr/>
      <dgm:t>
        <a:bodyPr/>
        <a:lstStyle/>
        <a:p>
          <a:endParaRPr lang="en-US"/>
        </a:p>
      </dgm:t>
    </dgm:pt>
    <dgm:pt modelId="{BF464339-0ACE-4D44-9A38-2D3C96C90602}">
      <dgm:prSet custT="1"/>
      <dgm:spPr/>
      <dgm:t>
        <a:bodyPr/>
        <a:lstStyle/>
        <a:p>
          <a:r>
            <a:rPr lang="en-US" sz="1100" b="1" dirty="0" smtClean="0"/>
            <a:t>Organizes peer review process and committee.</a:t>
          </a:r>
          <a:endParaRPr lang="en-US" sz="1100" b="1" dirty="0"/>
        </a:p>
      </dgm:t>
    </dgm:pt>
    <dgm:pt modelId="{894A5BDD-EBE8-4DCC-B490-C01DCE81BB5C}" type="parTrans" cxnId="{CF2B5E15-D45B-43D2-B78F-717F529AF3D2}">
      <dgm:prSet/>
      <dgm:spPr/>
      <dgm:t>
        <a:bodyPr/>
        <a:lstStyle/>
        <a:p>
          <a:endParaRPr lang="en-US"/>
        </a:p>
      </dgm:t>
    </dgm:pt>
    <dgm:pt modelId="{16BDDD50-C468-4997-BE20-236B4447AAA7}" type="sibTrans" cxnId="{CF2B5E15-D45B-43D2-B78F-717F529AF3D2}">
      <dgm:prSet/>
      <dgm:spPr/>
      <dgm:t>
        <a:bodyPr/>
        <a:lstStyle/>
        <a:p>
          <a:endParaRPr lang="en-US"/>
        </a:p>
      </dgm:t>
    </dgm:pt>
    <dgm:pt modelId="{0EEE1665-E6B3-4C95-8D81-15D0591E4C32}">
      <dgm:prSet custT="1"/>
      <dgm:spPr/>
      <dgm:t>
        <a:bodyPr/>
        <a:lstStyle/>
        <a:p>
          <a:r>
            <a:rPr lang="en-US" sz="1200" b="1" dirty="0" smtClean="0"/>
            <a:t>Approves clinical aspects of the research and the study paperwork, including information about the intended clinical facilities and practices</a:t>
          </a:r>
          <a:endParaRPr lang="en-US" sz="1200" b="1" dirty="0"/>
        </a:p>
      </dgm:t>
    </dgm:pt>
    <dgm:pt modelId="{D0CA0677-5C7D-4AC8-90BC-5F0763ACDA24}" type="parTrans" cxnId="{E1CB2CBE-90C0-47DD-B82A-D4CE625535B3}">
      <dgm:prSet/>
      <dgm:spPr/>
      <dgm:t>
        <a:bodyPr/>
        <a:lstStyle/>
        <a:p>
          <a:endParaRPr lang="en-US"/>
        </a:p>
      </dgm:t>
    </dgm:pt>
    <dgm:pt modelId="{F943257E-82DD-4A13-90A8-6DA0F5FA13DB}" type="sibTrans" cxnId="{E1CB2CBE-90C0-47DD-B82A-D4CE625535B3}">
      <dgm:prSet/>
      <dgm:spPr/>
      <dgm:t>
        <a:bodyPr/>
        <a:lstStyle/>
        <a:p>
          <a:endParaRPr lang="en-US"/>
        </a:p>
      </dgm:t>
    </dgm:pt>
    <dgm:pt modelId="{AA9556CB-1406-4827-9897-296DD93F012D}">
      <dgm:prSet custT="1"/>
      <dgm:spPr/>
      <dgm:t>
        <a:bodyPr/>
        <a:lstStyle/>
        <a:p>
          <a:r>
            <a:rPr lang="en-US" sz="1200" b="1" dirty="0" smtClean="0"/>
            <a:t>AWH Nursing / Pharmacy (Hospital Specialty) Research Committee</a:t>
          </a:r>
          <a:endParaRPr lang="en-US" sz="1200" b="1" dirty="0"/>
        </a:p>
      </dgm:t>
    </dgm:pt>
    <dgm:pt modelId="{494027BC-A164-4139-B297-2C91F6304879}" type="parTrans" cxnId="{1A5EEC56-6735-474A-AC36-B67EC6F114A6}">
      <dgm:prSet/>
      <dgm:spPr/>
      <dgm:t>
        <a:bodyPr/>
        <a:lstStyle/>
        <a:p>
          <a:endParaRPr lang="en-US"/>
        </a:p>
      </dgm:t>
    </dgm:pt>
    <dgm:pt modelId="{D9033CD0-2E86-49AB-840A-B5DFAA86EE0E}" type="sibTrans" cxnId="{1A5EEC56-6735-474A-AC36-B67EC6F114A6}">
      <dgm:prSet/>
      <dgm:spPr/>
      <dgm:t>
        <a:bodyPr/>
        <a:lstStyle/>
        <a:p>
          <a:endParaRPr lang="en-US"/>
        </a:p>
      </dgm:t>
    </dgm:pt>
    <dgm:pt modelId="{B2ACF0C8-4473-4845-B98D-F674195494BD}">
      <dgm:prSet custT="1"/>
      <dgm:spPr/>
      <dgm:t>
        <a:bodyPr/>
        <a:lstStyle/>
        <a:p>
          <a:r>
            <a:rPr lang="en-US" sz="1200" b="1" dirty="0" smtClean="0"/>
            <a:t>Promote and facilitate specialty specific research projects.</a:t>
          </a:r>
          <a:endParaRPr lang="en-US" sz="1200" b="1" dirty="0"/>
        </a:p>
      </dgm:t>
    </dgm:pt>
    <dgm:pt modelId="{493F6A8A-DF68-4672-9530-E998CE98F8CF}" type="parTrans" cxnId="{C9697D66-7587-4AE6-B092-963D22A47FE0}">
      <dgm:prSet/>
      <dgm:spPr/>
      <dgm:t>
        <a:bodyPr/>
        <a:lstStyle/>
        <a:p>
          <a:endParaRPr lang="en-US"/>
        </a:p>
      </dgm:t>
    </dgm:pt>
    <dgm:pt modelId="{77089780-AF92-44A3-8CF9-D8BE61ADEB39}" type="sibTrans" cxnId="{C9697D66-7587-4AE6-B092-963D22A47FE0}">
      <dgm:prSet/>
      <dgm:spPr/>
      <dgm:t>
        <a:bodyPr/>
        <a:lstStyle/>
        <a:p>
          <a:endParaRPr lang="en-US"/>
        </a:p>
      </dgm:t>
    </dgm:pt>
    <dgm:pt modelId="{7E56DC5A-9638-46C9-BA1A-93794189C850}">
      <dgm:prSet custT="1"/>
      <dgm:spPr/>
      <dgm:t>
        <a:bodyPr/>
        <a:lstStyle/>
        <a:p>
          <a:r>
            <a:rPr lang="en-US" sz="1200" b="1" dirty="0" smtClean="0"/>
            <a:t>Checks research documentation</a:t>
          </a:r>
          <a:endParaRPr lang="en-US" sz="1200" b="1" dirty="0"/>
        </a:p>
      </dgm:t>
    </dgm:pt>
    <dgm:pt modelId="{4CE1FBD3-2E47-4992-BC4C-BA0370611D8D}" type="parTrans" cxnId="{CA42A87C-8188-4508-8D02-E7A0A06F40F4}">
      <dgm:prSet/>
      <dgm:spPr/>
      <dgm:t>
        <a:bodyPr/>
        <a:lstStyle/>
        <a:p>
          <a:endParaRPr lang="en-US"/>
        </a:p>
      </dgm:t>
    </dgm:pt>
    <dgm:pt modelId="{E270FA39-D9EB-4960-87E2-460B54153B15}" type="sibTrans" cxnId="{CA42A87C-8188-4508-8D02-E7A0A06F40F4}">
      <dgm:prSet/>
      <dgm:spPr/>
      <dgm:t>
        <a:bodyPr/>
        <a:lstStyle/>
        <a:p>
          <a:endParaRPr lang="en-US"/>
        </a:p>
      </dgm:t>
    </dgm:pt>
    <dgm:pt modelId="{3B6554D5-69E8-4225-8061-55CEA7182996}">
      <dgm:prSet custT="1"/>
      <dgm:spPr/>
      <dgm:t>
        <a:bodyPr/>
        <a:lstStyle/>
        <a:p>
          <a:r>
            <a:rPr lang="en-US" sz="1100" b="1" dirty="0" smtClean="0"/>
            <a:t>No scientific or ethical decisions about research studies. </a:t>
          </a:r>
          <a:endParaRPr lang="en-US" sz="1100" b="1" dirty="0"/>
        </a:p>
      </dgm:t>
    </dgm:pt>
    <dgm:pt modelId="{1162A336-FCAE-4711-9B9F-6783EF8F6CC8}" type="parTrans" cxnId="{EB5CA63D-1AED-457B-BF3F-BF6DD4D955A3}">
      <dgm:prSet/>
      <dgm:spPr/>
      <dgm:t>
        <a:bodyPr/>
        <a:lstStyle/>
        <a:p>
          <a:endParaRPr lang="en-US"/>
        </a:p>
      </dgm:t>
    </dgm:pt>
    <dgm:pt modelId="{9FF853CF-526E-4AB5-8D70-452ABA52E4F3}" type="sibTrans" cxnId="{EB5CA63D-1AED-457B-BF3F-BF6DD4D955A3}">
      <dgm:prSet/>
      <dgm:spPr/>
      <dgm:t>
        <a:bodyPr/>
        <a:lstStyle/>
        <a:p>
          <a:endParaRPr lang="en-US"/>
        </a:p>
      </dgm:t>
    </dgm:pt>
    <dgm:pt modelId="{18B48A76-F880-4F85-85E4-BD18F59D766D}">
      <dgm:prSet custT="1"/>
      <dgm:spPr/>
      <dgm:t>
        <a:bodyPr/>
        <a:lstStyle/>
        <a:p>
          <a:r>
            <a:rPr lang="en-US" sz="1200" b="1" dirty="0" smtClean="0"/>
            <a:t>Overseas research budget</a:t>
          </a:r>
          <a:endParaRPr lang="en-US" sz="1200" b="1" dirty="0"/>
        </a:p>
      </dgm:t>
    </dgm:pt>
    <dgm:pt modelId="{67A941F1-13EA-49A0-A3B6-9FA642DDDD96}" type="parTrans" cxnId="{2DD11F41-AB30-4930-9FE5-0F1B8B016367}">
      <dgm:prSet/>
      <dgm:spPr/>
      <dgm:t>
        <a:bodyPr/>
        <a:lstStyle/>
        <a:p>
          <a:endParaRPr lang="en-US"/>
        </a:p>
      </dgm:t>
    </dgm:pt>
    <dgm:pt modelId="{72D54D7E-F243-459A-AAF3-D6CB5884DD7B}" type="sibTrans" cxnId="{2DD11F41-AB30-4930-9FE5-0F1B8B016367}">
      <dgm:prSet/>
      <dgm:spPr/>
      <dgm:t>
        <a:bodyPr/>
        <a:lstStyle/>
        <a:p>
          <a:endParaRPr lang="en-US"/>
        </a:p>
      </dgm:t>
    </dgm:pt>
    <dgm:pt modelId="{772D302E-BF79-4D42-8DB7-268839B4978D}">
      <dgm:prSet custT="1"/>
      <dgm:spPr/>
      <dgm:t>
        <a:bodyPr/>
        <a:lstStyle/>
        <a:p>
          <a:r>
            <a:rPr lang="en-US" sz="1200" b="1" dirty="0" smtClean="0"/>
            <a:t>No scientific or funding decisions about the study.</a:t>
          </a:r>
          <a:endParaRPr lang="en-US" sz="1200" b="1" dirty="0"/>
        </a:p>
      </dgm:t>
    </dgm:pt>
    <dgm:pt modelId="{F2250E84-8BA1-4FB7-8E9B-F4D7C5037FBC}" type="parTrans" cxnId="{2F5B352F-6DE0-44CD-99FC-D84AB5ADF1F1}">
      <dgm:prSet/>
      <dgm:spPr/>
      <dgm:t>
        <a:bodyPr/>
        <a:lstStyle/>
        <a:p>
          <a:endParaRPr lang="en-US"/>
        </a:p>
      </dgm:t>
    </dgm:pt>
    <dgm:pt modelId="{76311FD7-87CD-4A14-8F8E-470C282EF373}" type="sibTrans" cxnId="{2F5B352F-6DE0-44CD-99FC-D84AB5ADF1F1}">
      <dgm:prSet/>
      <dgm:spPr/>
      <dgm:t>
        <a:bodyPr/>
        <a:lstStyle/>
        <a:p>
          <a:endParaRPr lang="en-US"/>
        </a:p>
      </dgm:t>
    </dgm:pt>
    <dgm:pt modelId="{8B29E01C-1F79-4E88-B3EB-67553629962E}" type="pres">
      <dgm:prSet presAssocID="{7ABC0550-9940-425D-A60F-70E7194D1B71}" presName="Name0" presStyleCnt="0">
        <dgm:presLayoutVars>
          <dgm:dir/>
          <dgm:animLvl val="lvl"/>
          <dgm:resizeHandles val="exact"/>
        </dgm:presLayoutVars>
      </dgm:prSet>
      <dgm:spPr/>
      <dgm:t>
        <a:bodyPr/>
        <a:lstStyle/>
        <a:p>
          <a:endParaRPr lang="en-US"/>
        </a:p>
      </dgm:t>
    </dgm:pt>
    <dgm:pt modelId="{9D41E7E5-1F3B-4AD1-BB65-A415C297C499}" type="pres">
      <dgm:prSet presAssocID="{AA9556CB-1406-4827-9897-296DD93F012D}" presName="boxAndChildren" presStyleCnt="0"/>
      <dgm:spPr/>
    </dgm:pt>
    <dgm:pt modelId="{0B00C5C8-2422-43A1-8158-48C02AAA0900}" type="pres">
      <dgm:prSet presAssocID="{AA9556CB-1406-4827-9897-296DD93F012D}" presName="parentTextBox" presStyleLbl="node1" presStyleIdx="0" presStyleCnt="7"/>
      <dgm:spPr/>
      <dgm:t>
        <a:bodyPr/>
        <a:lstStyle/>
        <a:p>
          <a:endParaRPr lang="en-US"/>
        </a:p>
      </dgm:t>
    </dgm:pt>
    <dgm:pt modelId="{472918CA-9739-45E2-B0FF-A75CFBD0B2C7}" type="pres">
      <dgm:prSet presAssocID="{AA9556CB-1406-4827-9897-296DD93F012D}" presName="entireBox" presStyleLbl="node1" presStyleIdx="0" presStyleCnt="7" custLinFactNeighborX="378" custLinFactNeighborY="-15375"/>
      <dgm:spPr/>
      <dgm:t>
        <a:bodyPr/>
        <a:lstStyle/>
        <a:p>
          <a:endParaRPr lang="en-US"/>
        </a:p>
      </dgm:t>
    </dgm:pt>
    <dgm:pt modelId="{03E823A7-A84D-4195-B6AC-84B228A1F10F}" type="pres">
      <dgm:prSet presAssocID="{AA9556CB-1406-4827-9897-296DD93F012D}" presName="descendantBox" presStyleCnt="0"/>
      <dgm:spPr/>
    </dgm:pt>
    <dgm:pt modelId="{96D1EC4B-5DD1-402E-BFD2-DF8E40B9EC26}" type="pres">
      <dgm:prSet presAssocID="{B2ACF0C8-4473-4845-B98D-F674195494BD}" presName="childTextBox" presStyleLbl="fgAccFollowNode1" presStyleIdx="0" presStyleCnt="14" custLinFactNeighborY="-54315">
        <dgm:presLayoutVars>
          <dgm:bulletEnabled val="1"/>
        </dgm:presLayoutVars>
      </dgm:prSet>
      <dgm:spPr/>
      <dgm:t>
        <a:bodyPr/>
        <a:lstStyle/>
        <a:p>
          <a:endParaRPr lang="en-US"/>
        </a:p>
      </dgm:t>
    </dgm:pt>
    <dgm:pt modelId="{948C8E46-701A-45E4-911E-D0A343D8FA04}" type="pres">
      <dgm:prSet presAssocID="{A65BE2C7-9C1A-4F7A-9EA8-941E053A7E58}" presName="sp" presStyleCnt="0"/>
      <dgm:spPr/>
    </dgm:pt>
    <dgm:pt modelId="{A3D26E40-D186-48ED-95D7-344FDBEC30C7}" type="pres">
      <dgm:prSet presAssocID="{4BDB7B14-7302-4B8E-A84C-E3D94CE4F7B8}" presName="arrowAndChildren" presStyleCnt="0"/>
      <dgm:spPr/>
    </dgm:pt>
    <dgm:pt modelId="{DBD2358C-34CC-423D-B8A3-0F520F6B2957}" type="pres">
      <dgm:prSet presAssocID="{4BDB7B14-7302-4B8E-A84C-E3D94CE4F7B8}" presName="parentTextArrow" presStyleLbl="node1" presStyleIdx="0" presStyleCnt="7"/>
      <dgm:spPr/>
      <dgm:t>
        <a:bodyPr/>
        <a:lstStyle/>
        <a:p>
          <a:endParaRPr lang="en-US"/>
        </a:p>
      </dgm:t>
    </dgm:pt>
    <dgm:pt modelId="{F033B144-C016-4156-8C78-D0E32E5D0C79}" type="pres">
      <dgm:prSet presAssocID="{4BDB7B14-7302-4B8E-A84C-E3D94CE4F7B8}" presName="arrow" presStyleLbl="node1" presStyleIdx="1" presStyleCnt="7" custScaleY="151409" custLinFactNeighborX="126" custLinFactNeighborY="-12763"/>
      <dgm:spPr/>
      <dgm:t>
        <a:bodyPr/>
        <a:lstStyle/>
        <a:p>
          <a:endParaRPr lang="en-US"/>
        </a:p>
      </dgm:t>
    </dgm:pt>
    <dgm:pt modelId="{EA7EEF18-B2D9-4168-BDD4-4C2ACCC8482B}" type="pres">
      <dgm:prSet presAssocID="{4BDB7B14-7302-4B8E-A84C-E3D94CE4F7B8}" presName="descendantArrow" presStyleCnt="0"/>
      <dgm:spPr/>
    </dgm:pt>
    <dgm:pt modelId="{E04AB4D4-F6F1-4301-9A1B-1288FCB334F1}" type="pres">
      <dgm:prSet presAssocID="{0EEE1665-E6B3-4C95-8D81-15D0591E4C32}" presName="childTextArrow" presStyleLbl="fgAccFollowNode1" presStyleIdx="1" presStyleCnt="14" custScaleX="98034" custScaleY="266622">
        <dgm:presLayoutVars>
          <dgm:bulletEnabled val="1"/>
        </dgm:presLayoutVars>
      </dgm:prSet>
      <dgm:spPr/>
      <dgm:t>
        <a:bodyPr/>
        <a:lstStyle/>
        <a:p>
          <a:endParaRPr lang="en-US"/>
        </a:p>
      </dgm:t>
    </dgm:pt>
    <dgm:pt modelId="{23E2C753-529B-4A35-A799-0DE0230B13E1}" type="pres">
      <dgm:prSet presAssocID="{772D302E-BF79-4D42-8DB7-268839B4978D}" presName="childTextArrow" presStyleLbl="fgAccFollowNode1" presStyleIdx="2" presStyleCnt="14" custScaleY="278728">
        <dgm:presLayoutVars>
          <dgm:bulletEnabled val="1"/>
        </dgm:presLayoutVars>
      </dgm:prSet>
      <dgm:spPr/>
      <dgm:t>
        <a:bodyPr/>
        <a:lstStyle/>
        <a:p>
          <a:endParaRPr lang="en-US"/>
        </a:p>
      </dgm:t>
    </dgm:pt>
    <dgm:pt modelId="{8DB80AF2-E5C5-405E-8AE7-FCA9C0D97584}" type="pres">
      <dgm:prSet presAssocID="{FFFE9AFB-8DA5-4B6C-B251-6912B39D5DAF}" presName="sp" presStyleCnt="0"/>
      <dgm:spPr/>
    </dgm:pt>
    <dgm:pt modelId="{303BA162-96C0-48FA-B82A-5B7D45747D2F}" type="pres">
      <dgm:prSet presAssocID="{55C02688-93A9-4040-9791-354961E231FD}" presName="arrowAndChildren" presStyleCnt="0"/>
      <dgm:spPr/>
    </dgm:pt>
    <dgm:pt modelId="{8EF30F3E-6CF2-4350-9B21-4FB886AEC5AC}" type="pres">
      <dgm:prSet presAssocID="{55C02688-93A9-4040-9791-354961E231FD}" presName="parentTextArrow" presStyleLbl="node1" presStyleIdx="1" presStyleCnt="7"/>
      <dgm:spPr/>
      <dgm:t>
        <a:bodyPr/>
        <a:lstStyle/>
        <a:p>
          <a:endParaRPr lang="en-US"/>
        </a:p>
      </dgm:t>
    </dgm:pt>
    <dgm:pt modelId="{11E194AC-470B-407D-B637-EC4A20EFFD50}" type="pres">
      <dgm:prSet presAssocID="{55C02688-93A9-4040-9791-354961E231FD}" presName="arrow" presStyleLbl="node1" presStyleIdx="2" presStyleCnt="7" custScaleY="108928" custLinFactNeighborY="-19450"/>
      <dgm:spPr/>
      <dgm:t>
        <a:bodyPr/>
        <a:lstStyle/>
        <a:p>
          <a:endParaRPr lang="en-US"/>
        </a:p>
      </dgm:t>
    </dgm:pt>
    <dgm:pt modelId="{A49B0FE1-986A-4C81-9480-FDDF91E54597}" type="pres">
      <dgm:prSet presAssocID="{55C02688-93A9-4040-9791-354961E231FD}" presName="descendantArrow" presStyleCnt="0"/>
      <dgm:spPr/>
    </dgm:pt>
    <dgm:pt modelId="{664C98BB-13EB-4BF7-83ED-E6F5714CB5B9}" type="pres">
      <dgm:prSet presAssocID="{02D02707-8AAA-4AA2-A7A5-F288B0E6C74D}" presName="childTextArrow" presStyleLbl="fgAccFollowNode1" presStyleIdx="3" presStyleCnt="14" custScaleY="190603" custLinFactNeighborX="-635" custLinFactNeighborY="-57414">
        <dgm:presLayoutVars>
          <dgm:bulletEnabled val="1"/>
        </dgm:presLayoutVars>
      </dgm:prSet>
      <dgm:spPr/>
      <dgm:t>
        <a:bodyPr/>
        <a:lstStyle/>
        <a:p>
          <a:endParaRPr lang="en-US"/>
        </a:p>
      </dgm:t>
    </dgm:pt>
    <dgm:pt modelId="{2A722344-EFD0-4E89-9F6F-E9F5C3310AC5}" type="pres">
      <dgm:prSet presAssocID="{7E56DC5A-9638-46C9-BA1A-93794189C850}" presName="childTextArrow" presStyleLbl="fgAccFollowNode1" presStyleIdx="4" presStyleCnt="14" custScaleY="190603" custLinFactNeighborX="1269" custLinFactNeighborY="-53587">
        <dgm:presLayoutVars>
          <dgm:bulletEnabled val="1"/>
        </dgm:presLayoutVars>
      </dgm:prSet>
      <dgm:spPr/>
      <dgm:t>
        <a:bodyPr/>
        <a:lstStyle/>
        <a:p>
          <a:endParaRPr lang="en-US"/>
        </a:p>
      </dgm:t>
    </dgm:pt>
    <dgm:pt modelId="{E123F66F-9E73-46FF-8B05-308008B9BF03}" type="pres">
      <dgm:prSet presAssocID="{3B6554D5-69E8-4225-8061-55CEA7182996}" presName="childTextArrow" presStyleLbl="fgAccFollowNode1" presStyleIdx="5" presStyleCnt="14" custScaleX="102796" custScaleY="198259" custLinFactNeighborX="635" custLinFactNeighborY="-49759">
        <dgm:presLayoutVars>
          <dgm:bulletEnabled val="1"/>
        </dgm:presLayoutVars>
      </dgm:prSet>
      <dgm:spPr/>
      <dgm:t>
        <a:bodyPr/>
        <a:lstStyle/>
        <a:p>
          <a:endParaRPr lang="en-US"/>
        </a:p>
      </dgm:t>
    </dgm:pt>
    <dgm:pt modelId="{FE97E078-6FC4-4693-9249-4DA72DF63FAD}" type="pres">
      <dgm:prSet presAssocID="{18B48A76-F880-4F85-85E4-BD18F59D766D}" presName="childTextArrow" presStyleLbl="fgAccFollowNode1" presStyleIdx="6" presStyleCnt="14" custScaleY="190603" custLinFactNeighborX="635" custLinFactNeighborY="-49759">
        <dgm:presLayoutVars>
          <dgm:bulletEnabled val="1"/>
        </dgm:presLayoutVars>
      </dgm:prSet>
      <dgm:spPr/>
      <dgm:t>
        <a:bodyPr/>
        <a:lstStyle/>
        <a:p>
          <a:endParaRPr lang="en-US"/>
        </a:p>
      </dgm:t>
    </dgm:pt>
    <dgm:pt modelId="{9AE8FA41-2101-4A72-82E4-EDECD0816BAD}" type="pres">
      <dgm:prSet presAssocID="{BF464339-0ACE-4D44-9A38-2D3C96C90602}" presName="childTextArrow" presStyleLbl="fgAccFollowNode1" presStyleIdx="7" presStyleCnt="14" custScaleY="198259" custLinFactNeighborX="-1269" custLinFactNeighborY="-49759">
        <dgm:presLayoutVars>
          <dgm:bulletEnabled val="1"/>
        </dgm:presLayoutVars>
      </dgm:prSet>
      <dgm:spPr/>
      <dgm:t>
        <a:bodyPr/>
        <a:lstStyle/>
        <a:p>
          <a:endParaRPr lang="en-US"/>
        </a:p>
      </dgm:t>
    </dgm:pt>
    <dgm:pt modelId="{C768AFD1-983B-4051-9C24-6224A36D550A}" type="pres">
      <dgm:prSet presAssocID="{8F5D6C2B-21DE-46F4-9FEE-CB73770E2E37}" presName="sp" presStyleCnt="0"/>
      <dgm:spPr/>
    </dgm:pt>
    <dgm:pt modelId="{CEAD10F8-1D94-4FE2-AE2B-7E51326CBFD9}" type="pres">
      <dgm:prSet presAssocID="{EA1E197E-7917-4825-BF7D-DBAD0252E281}" presName="arrowAndChildren" presStyleCnt="0"/>
      <dgm:spPr/>
    </dgm:pt>
    <dgm:pt modelId="{6E353B97-BFC6-4B92-902E-53CA4D7FC806}" type="pres">
      <dgm:prSet presAssocID="{EA1E197E-7917-4825-BF7D-DBAD0252E281}" presName="parentTextArrow" presStyleLbl="node1" presStyleIdx="2" presStyleCnt="7"/>
      <dgm:spPr/>
      <dgm:t>
        <a:bodyPr/>
        <a:lstStyle/>
        <a:p>
          <a:endParaRPr lang="en-US"/>
        </a:p>
      </dgm:t>
    </dgm:pt>
    <dgm:pt modelId="{5438DC18-67B5-4EE6-BFFF-E2153EF2BEAD}" type="pres">
      <dgm:prSet presAssocID="{EA1E197E-7917-4825-BF7D-DBAD0252E281}" presName="arrow" presStyleLbl="node1" presStyleIdx="3" presStyleCnt="7" custLinFactNeighborY="-22889"/>
      <dgm:spPr/>
      <dgm:t>
        <a:bodyPr/>
        <a:lstStyle/>
        <a:p>
          <a:endParaRPr lang="en-US"/>
        </a:p>
      </dgm:t>
    </dgm:pt>
    <dgm:pt modelId="{EF66D6A4-F251-4BB0-9B57-70482A4CD75C}" type="pres">
      <dgm:prSet presAssocID="{EA1E197E-7917-4825-BF7D-DBAD0252E281}" presName="descendantArrow" presStyleCnt="0"/>
      <dgm:spPr/>
    </dgm:pt>
    <dgm:pt modelId="{9C15D876-8FFA-4836-B170-062F199952C4}" type="pres">
      <dgm:prSet presAssocID="{E07C4F6F-DFB7-4CD6-96C2-A2D2D5534E29}" presName="childTextArrow" presStyleLbl="fgAccFollowNode1" presStyleIdx="8" presStyleCnt="14" custLinFactNeighborX="126" custLinFactNeighborY="-84207">
        <dgm:presLayoutVars>
          <dgm:bulletEnabled val="1"/>
        </dgm:presLayoutVars>
      </dgm:prSet>
      <dgm:spPr/>
      <dgm:t>
        <a:bodyPr/>
        <a:lstStyle/>
        <a:p>
          <a:endParaRPr lang="en-US"/>
        </a:p>
      </dgm:t>
    </dgm:pt>
    <dgm:pt modelId="{C633EDF4-F607-49B4-BEEB-C31042020BF9}" type="pres">
      <dgm:prSet presAssocID="{E96AA947-2072-4DA0-A4A6-078562F7A706}" presName="sp" presStyleCnt="0"/>
      <dgm:spPr/>
    </dgm:pt>
    <dgm:pt modelId="{56B13C2D-997C-4336-98AE-922009A473B1}" type="pres">
      <dgm:prSet presAssocID="{E246C666-B6DE-42F2-B881-877E01AF92C7}" presName="arrowAndChildren" presStyleCnt="0"/>
      <dgm:spPr/>
    </dgm:pt>
    <dgm:pt modelId="{19C05916-6DC2-4B5B-BE40-61354A06E7B5}" type="pres">
      <dgm:prSet presAssocID="{E246C666-B6DE-42F2-B881-877E01AF92C7}" presName="parentTextArrow" presStyleLbl="node1" presStyleIdx="3" presStyleCnt="7"/>
      <dgm:spPr/>
      <dgm:t>
        <a:bodyPr/>
        <a:lstStyle/>
        <a:p>
          <a:endParaRPr lang="en-US"/>
        </a:p>
      </dgm:t>
    </dgm:pt>
    <dgm:pt modelId="{82A87527-A119-4A1B-8074-97C6DC1C4055}" type="pres">
      <dgm:prSet presAssocID="{E246C666-B6DE-42F2-B881-877E01AF92C7}" presName="arrow" presStyleLbl="node1" presStyleIdx="4" presStyleCnt="7" custLinFactNeighborY="-10300"/>
      <dgm:spPr/>
      <dgm:t>
        <a:bodyPr/>
        <a:lstStyle/>
        <a:p>
          <a:endParaRPr lang="en-US"/>
        </a:p>
      </dgm:t>
    </dgm:pt>
    <dgm:pt modelId="{F20CD7DC-140A-46DF-82AD-BC1FEB29BD86}" type="pres">
      <dgm:prSet presAssocID="{E246C666-B6DE-42F2-B881-877E01AF92C7}" presName="descendantArrow" presStyleCnt="0"/>
      <dgm:spPr/>
    </dgm:pt>
    <dgm:pt modelId="{2CDAB988-5755-4FF9-8CF1-BC8D928CC356}" type="pres">
      <dgm:prSet presAssocID="{FFA883A8-C15F-455E-9A71-89A67B357CE2}" presName="childTextArrow" presStyleLbl="fgAccFollowNode1" presStyleIdx="9" presStyleCnt="14" custLinFactNeighborX="1136" custLinFactNeighborY="-38276">
        <dgm:presLayoutVars>
          <dgm:bulletEnabled val="1"/>
        </dgm:presLayoutVars>
      </dgm:prSet>
      <dgm:spPr/>
      <dgm:t>
        <a:bodyPr/>
        <a:lstStyle/>
        <a:p>
          <a:endParaRPr lang="en-US"/>
        </a:p>
      </dgm:t>
    </dgm:pt>
    <dgm:pt modelId="{52166A51-1446-4402-BA6E-BBC3159F13A9}" type="pres">
      <dgm:prSet presAssocID="{E2113820-DBE0-47A9-BABE-ABCF1B809C09}" presName="childTextArrow" presStyleLbl="fgAccFollowNode1" presStyleIdx="10" presStyleCnt="14" custLinFactNeighborX="-379" custLinFactNeighborY="-42104">
        <dgm:presLayoutVars>
          <dgm:bulletEnabled val="1"/>
        </dgm:presLayoutVars>
      </dgm:prSet>
      <dgm:spPr/>
      <dgm:t>
        <a:bodyPr/>
        <a:lstStyle/>
        <a:p>
          <a:endParaRPr lang="en-US"/>
        </a:p>
      </dgm:t>
    </dgm:pt>
    <dgm:pt modelId="{51026C9A-07CD-4EDD-9364-C5E0BBD6D68F}" type="pres">
      <dgm:prSet presAssocID="{8ACA707F-568D-4A1F-A385-6A492DF39E2C}" presName="childTextArrow" presStyleLbl="fgAccFollowNode1" presStyleIdx="11" presStyleCnt="14" custLinFactNeighborX="-758" custLinFactNeighborY="-42104">
        <dgm:presLayoutVars>
          <dgm:bulletEnabled val="1"/>
        </dgm:presLayoutVars>
      </dgm:prSet>
      <dgm:spPr/>
      <dgm:t>
        <a:bodyPr/>
        <a:lstStyle/>
        <a:p>
          <a:endParaRPr lang="en-US"/>
        </a:p>
      </dgm:t>
    </dgm:pt>
    <dgm:pt modelId="{2EE61C8A-3741-44EF-BBE8-CC210DE24691}" type="pres">
      <dgm:prSet presAssocID="{C35DCE9C-C5F8-47E5-A2A8-9A2BB492993E}" presName="sp" presStyleCnt="0"/>
      <dgm:spPr/>
    </dgm:pt>
    <dgm:pt modelId="{3CEB6F1C-06AF-4730-9FB2-9C2F6CB8F8AD}" type="pres">
      <dgm:prSet presAssocID="{E56290CD-F191-43C2-BDC4-37B7B3C3C3AA}" presName="arrowAndChildren" presStyleCnt="0"/>
      <dgm:spPr/>
    </dgm:pt>
    <dgm:pt modelId="{769327B7-A116-4789-972A-4B9FDE04848D}" type="pres">
      <dgm:prSet presAssocID="{E56290CD-F191-43C2-BDC4-37B7B3C3C3AA}" presName="parentTextArrow" presStyleLbl="node1" presStyleIdx="4" presStyleCnt="7"/>
      <dgm:spPr/>
      <dgm:t>
        <a:bodyPr/>
        <a:lstStyle/>
        <a:p>
          <a:endParaRPr lang="en-US"/>
        </a:p>
      </dgm:t>
    </dgm:pt>
    <dgm:pt modelId="{D252DDCC-5104-4F3C-B4B4-B09226F9B7B3}" type="pres">
      <dgm:prSet presAssocID="{E56290CD-F191-43C2-BDC4-37B7B3C3C3AA}" presName="arrow" presStyleLbl="node1" presStyleIdx="5" presStyleCnt="7" custScaleX="99117" custLinFactNeighborX="-252" custLinFactNeighborY="-10301"/>
      <dgm:spPr/>
      <dgm:t>
        <a:bodyPr/>
        <a:lstStyle/>
        <a:p>
          <a:endParaRPr lang="en-US"/>
        </a:p>
      </dgm:t>
    </dgm:pt>
    <dgm:pt modelId="{B4785196-4062-45B6-B961-6F940D0EAF86}" type="pres">
      <dgm:prSet presAssocID="{E56290CD-F191-43C2-BDC4-37B7B3C3C3AA}" presName="descendantArrow" presStyleCnt="0"/>
      <dgm:spPr/>
    </dgm:pt>
    <dgm:pt modelId="{2F643B21-D0FB-4EF9-99BC-3551BCB957DC}" type="pres">
      <dgm:prSet presAssocID="{97FAEB18-77DD-42B3-BD69-F7177900E8FD}" presName="childTextArrow" presStyleLbl="fgAccFollowNode1" presStyleIdx="12" presStyleCnt="14" custLinFactNeighborX="252" custLinFactNeighborY="-42104">
        <dgm:presLayoutVars>
          <dgm:bulletEnabled val="1"/>
        </dgm:presLayoutVars>
      </dgm:prSet>
      <dgm:spPr/>
      <dgm:t>
        <a:bodyPr/>
        <a:lstStyle/>
        <a:p>
          <a:endParaRPr lang="en-US"/>
        </a:p>
      </dgm:t>
    </dgm:pt>
    <dgm:pt modelId="{70EBFED2-0D97-4F77-A4DA-89A7774B8150}" type="pres">
      <dgm:prSet presAssocID="{7134982E-E5E7-4939-97B0-AEEFF25FB913}" presName="sp" presStyleCnt="0"/>
      <dgm:spPr/>
    </dgm:pt>
    <dgm:pt modelId="{7AD0166B-FEFB-4D5B-AB16-E427DF549BF6}" type="pres">
      <dgm:prSet presAssocID="{8818D268-D016-4C76-AD3C-0F7F73EE6A83}" presName="arrowAndChildren" presStyleCnt="0"/>
      <dgm:spPr/>
    </dgm:pt>
    <dgm:pt modelId="{081A38FF-6D13-4FE1-8955-F061FF809D54}" type="pres">
      <dgm:prSet presAssocID="{8818D268-D016-4C76-AD3C-0F7F73EE6A83}" presName="parentTextArrow" presStyleLbl="node1" presStyleIdx="5" presStyleCnt="7"/>
      <dgm:spPr/>
      <dgm:t>
        <a:bodyPr/>
        <a:lstStyle/>
        <a:p>
          <a:endParaRPr lang="en-US"/>
        </a:p>
      </dgm:t>
    </dgm:pt>
    <dgm:pt modelId="{B49211BF-F18A-4858-8FDD-A627D279E996}" type="pres">
      <dgm:prSet presAssocID="{8818D268-D016-4C76-AD3C-0F7F73EE6A83}" presName="arrow" presStyleLbl="node1" presStyleIdx="6" presStyleCnt="7" custLinFactNeighborX="504" custLinFactNeighborY="-4578"/>
      <dgm:spPr/>
      <dgm:t>
        <a:bodyPr/>
        <a:lstStyle/>
        <a:p>
          <a:endParaRPr lang="en-US"/>
        </a:p>
      </dgm:t>
    </dgm:pt>
    <dgm:pt modelId="{F79AD321-B3BF-4572-B52C-67DC10E1E064}" type="pres">
      <dgm:prSet presAssocID="{8818D268-D016-4C76-AD3C-0F7F73EE6A83}" presName="descendantArrow" presStyleCnt="0"/>
      <dgm:spPr/>
    </dgm:pt>
    <dgm:pt modelId="{A667F685-005A-4400-8D0C-8E39FD825833}" type="pres">
      <dgm:prSet presAssocID="{636D707E-8B63-4C28-95EA-CB7F3CCEDE0A}" presName="childTextArrow" presStyleLbl="fgAccFollowNode1" presStyleIdx="13" presStyleCnt="14">
        <dgm:presLayoutVars>
          <dgm:bulletEnabled val="1"/>
        </dgm:presLayoutVars>
      </dgm:prSet>
      <dgm:spPr/>
      <dgm:t>
        <a:bodyPr/>
        <a:lstStyle/>
        <a:p>
          <a:endParaRPr lang="en-US"/>
        </a:p>
      </dgm:t>
    </dgm:pt>
  </dgm:ptLst>
  <dgm:cxnLst>
    <dgm:cxn modelId="{6DE7FAAB-8AF5-4D33-9C0A-07E4C3BED5B9}" srcId="{7ABC0550-9940-425D-A60F-70E7194D1B71}" destId="{55C02688-93A9-4040-9791-354961E231FD}" srcOrd="4" destOrd="0" parTransId="{743280A7-8B88-44EB-AD50-8848A01A7B11}" sibTransId="{FFFE9AFB-8DA5-4B6C-B251-6912B39D5DAF}"/>
    <dgm:cxn modelId="{72F0A508-4CC5-4F89-BCF2-9C13C81A31AE}" type="presOf" srcId="{3B6554D5-69E8-4225-8061-55CEA7182996}" destId="{E123F66F-9E73-46FF-8B05-308008B9BF03}" srcOrd="0" destOrd="0" presId="urn:microsoft.com/office/officeart/2005/8/layout/process4"/>
    <dgm:cxn modelId="{5185ECC8-DCA2-47DF-AD88-D6F8E55CC902}" type="presOf" srcId="{EA1E197E-7917-4825-BF7D-DBAD0252E281}" destId="{6E353B97-BFC6-4B92-902E-53CA4D7FC806}" srcOrd="0" destOrd="0" presId="urn:microsoft.com/office/officeart/2005/8/layout/process4"/>
    <dgm:cxn modelId="{2C17F490-5045-4A95-8A9C-76B9A126E179}" srcId="{7ABC0550-9940-425D-A60F-70E7194D1B71}" destId="{E246C666-B6DE-42F2-B881-877E01AF92C7}" srcOrd="2" destOrd="0" parTransId="{C3E07FBA-623A-4548-9B47-C5FE8D6CDA68}" sibTransId="{E96AA947-2072-4DA0-A4A6-078562F7A706}"/>
    <dgm:cxn modelId="{57D6805F-019D-4287-8FEE-95D3226C9E74}" srcId="{E246C666-B6DE-42F2-B881-877E01AF92C7}" destId="{FFA883A8-C15F-455E-9A71-89A67B357CE2}" srcOrd="0" destOrd="0" parTransId="{B807F521-230F-4D0F-A3E6-093B227B4A29}" sibTransId="{BCD9BD95-6FE2-415A-BBC0-C6A9C8259B16}"/>
    <dgm:cxn modelId="{D7474DFA-8D6F-40B3-83C3-A13533051683}" type="presOf" srcId="{E56290CD-F191-43C2-BDC4-37B7B3C3C3AA}" destId="{D252DDCC-5104-4F3C-B4B4-B09226F9B7B3}" srcOrd="1" destOrd="0" presId="urn:microsoft.com/office/officeart/2005/8/layout/process4"/>
    <dgm:cxn modelId="{EB5CA63D-1AED-457B-BF3F-BF6DD4D955A3}" srcId="{55C02688-93A9-4040-9791-354961E231FD}" destId="{3B6554D5-69E8-4225-8061-55CEA7182996}" srcOrd="2" destOrd="0" parTransId="{1162A336-FCAE-4711-9B9F-6783EF8F6CC8}" sibTransId="{9FF853CF-526E-4AB5-8D70-452ABA52E4F3}"/>
    <dgm:cxn modelId="{CF2B5E15-D45B-43D2-B78F-717F529AF3D2}" srcId="{55C02688-93A9-4040-9791-354961E231FD}" destId="{BF464339-0ACE-4D44-9A38-2D3C96C90602}" srcOrd="4" destOrd="0" parTransId="{894A5BDD-EBE8-4DCC-B490-C01DCE81BB5C}" sibTransId="{16BDDD50-C468-4997-BE20-236B4447AAA7}"/>
    <dgm:cxn modelId="{E2F4FB15-D7E2-4B62-B601-303CBF6341EC}" type="presOf" srcId="{E07C4F6F-DFB7-4CD6-96C2-A2D2D5534E29}" destId="{9C15D876-8FFA-4836-B170-062F199952C4}" srcOrd="0" destOrd="0" presId="urn:microsoft.com/office/officeart/2005/8/layout/process4"/>
    <dgm:cxn modelId="{BD161398-5620-486E-A4C5-F9CCCC5A6060}" type="presOf" srcId="{E246C666-B6DE-42F2-B881-877E01AF92C7}" destId="{19C05916-6DC2-4B5B-BE40-61354A06E7B5}" srcOrd="0" destOrd="0" presId="urn:microsoft.com/office/officeart/2005/8/layout/process4"/>
    <dgm:cxn modelId="{02091F46-2011-4D8B-8240-3C8E34AC91A3}" type="presOf" srcId="{7ABC0550-9940-425D-A60F-70E7194D1B71}" destId="{8B29E01C-1F79-4E88-B3EB-67553629962E}" srcOrd="0" destOrd="0" presId="urn:microsoft.com/office/officeart/2005/8/layout/process4"/>
    <dgm:cxn modelId="{1A5EEC56-6735-474A-AC36-B67EC6F114A6}" srcId="{7ABC0550-9940-425D-A60F-70E7194D1B71}" destId="{AA9556CB-1406-4827-9897-296DD93F012D}" srcOrd="6" destOrd="0" parTransId="{494027BC-A164-4139-B297-2C91F6304879}" sibTransId="{D9033CD0-2E86-49AB-840A-B5DFAA86EE0E}"/>
    <dgm:cxn modelId="{44B5A4FA-0F96-4445-AD08-32A7624A9E25}" type="presOf" srcId="{8818D268-D016-4C76-AD3C-0F7F73EE6A83}" destId="{081A38FF-6D13-4FE1-8955-F061FF809D54}" srcOrd="0" destOrd="0" presId="urn:microsoft.com/office/officeart/2005/8/layout/process4"/>
    <dgm:cxn modelId="{95DDCEDB-08D0-422F-93ED-A827D2E5D59A}" type="presOf" srcId="{7E56DC5A-9638-46C9-BA1A-93794189C850}" destId="{2A722344-EFD0-4E89-9F6F-E9F5C3310AC5}" srcOrd="0" destOrd="0" presId="urn:microsoft.com/office/officeart/2005/8/layout/process4"/>
    <dgm:cxn modelId="{C9697D66-7587-4AE6-B092-963D22A47FE0}" srcId="{AA9556CB-1406-4827-9897-296DD93F012D}" destId="{B2ACF0C8-4473-4845-B98D-F674195494BD}" srcOrd="0" destOrd="0" parTransId="{493F6A8A-DF68-4672-9530-E998CE98F8CF}" sibTransId="{77089780-AF92-44A3-8CF9-D8BE61ADEB39}"/>
    <dgm:cxn modelId="{E54F431D-43A4-4295-83EC-AE89A97B9DDD}" type="presOf" srcId="{BF464339-0ACE-4D44-9A38-2D3C96C90602}" destId="{9AE8FA41-2101-4A72-82E4-EDECD0816BAD}" srcOrd="0" destOrd="0" presId="urn:microsoft.com/office/officeart/2005/8/layout/process4"/>
    <dgm:cxn modelId="{65D40E6E-0776-4FDD-9C75-AC2F0B9B37DD}" srcId="{E246C666-B6DE-42F2-B881-877E01AF92C7}" destId="{E2113820-DBE0-47A9-BABE-ABCF1B809C09}" srcOrd="1" destOrd="0" parTransId="{29DF3866-6240-4275-A68C-0091B725ED09}" sibTransId="{408716D3-972A-4275-B586-E9BEA494A3A0}"/>
    <dgm:cxn modelId="{CF1A1E26-B073-47F5-8D16-209D7C7BB4D7}" srcId="{7ABC0550-9940-425D-A60F-70E7194D1B71}" destId="{EA1E197E-7917-4825-BF7D-DBAD0252E281}" srcOrd="3" destOrd="0" parTransId="{D1D858A1-6AD8-4F4A-B9F6-39F2B73C2DDA}" sibTransId="{8F5D6C2B-21DE-46F4-9FEE-CB73770E2E37}"/>
    <dgm:cxn modelId="{BD8369AC-FB00-45B1-871B-C8F41F41EF01}" srcId="{8818D268-D016-4C76-AD3C-0F7F73EE6A83}" destId="{636D707E-8B63-4C28-95EA-CB7F3CCEDE0A}" srcOrd="0" destOrd="0" parTransId="{2FACBBB8-A960-413D-974F-0252A2A6728F}" sibTransId="{DEC27BFB-0446-4F9E-A0A6-640ACD686DD2}"/>
    <dgm:cxn modelId="{304D7C3B-871A-401C-85AF-5E85E068036A}" type="presOf" srcId="{8818D268-D016-4C76-AD3C-0F7F73EE6A83}" destId="{B49211BF-F18A-4858-8FDD-A627D279E996}" srcOrd="1" destOrd="0" presId="urn:microsoft.com/office/officeart/2005/8/layout/process4"/>
    <dgm:cxn modelId="{75AFD123-7905-4B66-A42E-807183AEB0ED}" type="presOf" srcId="{02D02707-8AAA-4AA2-A7A5-F288B0E6C74D}" destId="{664C98BB-13EB-4BF7-83ED-E6F5714CB5B9}" srcOrd="0" destOrd="0" presId="urn:microsoft.com/office/officeart/2005/8/layout/process4"/>
    <dgm:cxn modelId="{BFE61D03-4968-47F2-A087-7A95665CC71A}" srcId="{7ABC0550-9940-425D-A60F-70E7194D1B71}" destId="{4BDB7B14-7302-4B8E-A84C-E3D94CE4F7B8}" srcOrd="5" destOrd="0" parTransId="{A0E40929-A8F6-4E5D-B565-6F9D27200AD5}" sibTransId="{A65BE2C7-9C1A-4F7A-9EA8-941E053A7E58}"/>
    <dgm:cxn modelId="{EC7BAC9F-8E29-471D-8241-31EFCDF14F24}" type="presOf" srcId="{55C02688-93A9-4040-9791-354961E231FD}" destId="{11E194AC-470B-407D-B637-EC4A20EFFD50}" srcOrd="1" destOrd="0" presId="urn:microsoft.com/office/officeart/2005/8/layout/process4"/>
    <dgm:cxn modelId="{C89E101C-02D4-461F-8AAD-708F40EE4DFD}" type="presOf" srcId="{E2113820-DBE0-47A9-BABE-ABCF1B809C09}" destId="{52166A51-1446-4402-BA6E-BBC3159F13A9}" srcOrd="0" destOrd="0" presId="urn:microsoft.com/office/officeart/2005/8/layout/process4"/>
    <dgm:cxn modelId="{E1CB2CBE-90C0-47DD-B82A-D4CE625535B3}" srcId="{4BDB7B14-7302-4B8E-A84C-E3D94CE4F7B8}" destId="{0EEE1665-E6B3-4C95-8D81-15D0591E4C32}" srcOrd="0" destOrd="0" parTransId="{D0CA0677-5C7D-4AC8-90BC-5F0763ACDA24}" sibTransId="{F943257E-82DD-4A13-90A8-6DA0F5FA13DB}"/>
    <dgm:cxn modelId="{2F5B352F-6DE0-44CD-99FC-D84AB5ADF1F1}" srcId="{4BDB7B14-7302-4B8E-A84C-E3D94CE4F7B8}" destId="{772D302E-BF79-4D42-8DB7-268839B4978D}" srcOrd="1" destOrd="0" parTransId="{F2250E84-8BA1-4FB7-8E9B-F4D7C5037FBC}" sibTransId="{76311FD7-87CD-4A14-8F8E-470C282EF373}"/>
    <dgm:cxn modelId="{50CA1779-2B31-4022-80B2-EB9131998282}" type="presOf" srcId="{E56290CD-F191-43C2-BDC4-37B7B3C3C3AA}" destId="{769327B7-A116-4789-972A-4B9FDE04848D}" srcOrd="0" destOrd="0" presId="urn:microsoft.com/office/officeart/2005/8/layout/process4"/>
    <dgm:cxn modelId="{EBE65B50-A0D2-47A0-A8AA-6B487424731D}" srcId="{E246C666-B6DE-42F2-B881-877E01AF92C7}" destId="{8ACA707F-568D-4A1F-A385-6A492DF39E2C}" srcOrd="2" destOrd="0" parTransId="{3F89400F-72A7-40FD-AB03-62B896E103E6}" sibTransId="{6752332B-BEFC-4CFF-987E-28021DED2A9E}"/>
    <dgm:cxn modelId="{D5E03B7B-EF67-4708-BD15-B89EF2EB17A0}" srcId="{7ABC0550-9940-425D-A60F-70E7194D1B71}" destId="{E56290CD-F191-43C2-BDC4-37B7B3C3C3AA}" srcOrd="1" destOrd="0" parTransId="{69CEA75F-391A-4608-8C37-3E0D12FE9EEE}" sibTransId="{C35DCE9C-C5F8-47E5-A2A8-9A2BB492993E}"/>
    <dgm:cxn modelId="{2189B0F0-A6A9-4BD3-9BCB-8C9120CAFB28}" type="presOf" srcId="{AA9556CB-1406-4827-9897-296DD93F012D}" destId="{0B00C5C8-2422-43A1-8158-48C02AAA0900}" srcOrd="0" destOrd="0" presId="urn:microsoft.com/office/officeart/2005/8/layout/process4"/>
    <dgm:cxn modelId="{650C0395-AF96-47BE-A66D-60C92DCF4325}" type="presOf" srcId="{AA9556CB-1406-4827-9897-296DD93F012D}" destId="{472918CA-9739-45E2-B0FF-A75CFBD0B2C7}" srcOrd="1" destOrd="0" presId="urn:microsoft.com/office/officeart/2005/8/layout/process4"/>
    <dgm:cxn modelId="{76D534E9-6B33-44E9-B015-875E4D2B6635}" type="presOf" srcId="{97FAEB18-77DD-42B3-BD69-F7177900E8FD}" destId="{2F643B21-D0FB-4EF9-99BC-3551BCB957DC}" srcOrd="0" destOrd="0" presId="urn:microsoft.com/office/officeart/2005/8/layout/process4"/>
    <dgm:cxn modelId="{499B0EF1-63BA-485A-8C8A-0DEEE9993906}" srcId="{E56290CD-F191-43C2-BDC4-37B7B3C3C3AA}" destId="{97FAEB18-77DD-42B3-BD69-F7177900E8FD}" srcOrd="0" destOrd="0" parTransId="{A12E3A89-0CA9-4736-8421-90F7DF09106E}" sibTransId="{008449DA-C060-45B6-A6E6-74BB7670F574}"/>
    <dgm:cxn modelId="{2DD11F41-AB30-4930-9FE5-0F1B8B016367}" srcId="{55C02688-93A9-4040-9791-354961E231FD}" destId="{18B48A76-F880-4F85-85E4-BD18F59D766D}" srcOrd="3" destOrd="0" parTransId="{67A941F1-13EA-49A0-A3B6-9FA642DDDD96}" sibTransId="{72D54D7E-F243-459A-AAF3-D6CB5884DD7B}"/>
    <dgm:cxn modelId="{CA42A87C-8188-4508-8D02-E7A0A06F40F4}" srcId="{55C02688-93A9-4040-9791-354961E231FD}" destId="{7E56DC5A-9638-46C9-BA1A-93794189C850}" srcOrd="1" destOrd="0" parTransId="{4CE1FBD3-2E47-4992-BC4C-BA0370611D8D}" sibTransId="{E270FA39-D9EB-4960-87E2-460B54153B15}"/>
    <dgm:cxn modelId="{287A58E4-C2B2-4FD1-B2C4-B1192A220F52}" type="presOf" srcId="{EA1E197E-7917-4825-BF7D-DBAD0252E281}" destId="{5438DC18-67B5-4EE6-BFFF-E2153EF2BEAD}" srcOrd="1" destOrd="0" presId="urn:microsoft.com/office/officeart/2005/8/layout/process4"/>
    <dgm:cxn modelId="{ED43EBBA-8459-4C7B-A07B-E17AA03141ED}" type="presOf" srcId="{4BDB7B14-7302-4B8E-A84C-E3D94CE4F7B8}" destId="{F033B144-C016-4156-8C78-D0E32E5D0C79}" srcOrd="1" destOrd="0" presId="urn:microsoft.com/office/officeart/2005/8/layout/process4"/>
    <dgm:cxn modelId="{16784894-2B7D-4274-9D6C-1A7E231D858B}" type="presOf" srcId="{4BDB7B14-7302-4B8E-A84C-E3D94CE4F7B8}" destId="{DBD2358C-34CC-423D-B8A3-0F520F6B2957}" srcOrd="0" destOrd="0" presId="urn:microsoft.com/office/officeart/2005/8/layout/process4"/>
    <dgm:cxn modelId="{9C65250B-7070-486B-9E90-869722D192B3}" type="presOf" srcId="{636D707E-8B63-4C28-95EA-CB7F3CCEDE0A}" destId="{A667F685-005A-4400-8D0C-8E39FD825833}" srcOrd="0" destOrd="0" presId="urn:microsoft.com/office/officeart/2005/8/layout/process4"/>
    <dgm:cxn modelId="{350B3701-C025-4BD6-A840-5B3AB28464C7}" type="presOf" srcId="{8ACA707F-568D-4A1F-A385-6A492DF39E2C}" destId="{51026C9A-07CD-4EDD-9364-C5E0BBD6D68F}" srcOrd="0" destOrd="0" presId="urn:microsoft.com/office/officeart/2005/8/layout/process4"/>
    <dgm:cxn modelId="{33910966-A728-41FD-B8D0-EC301CD5FE17}" srcId="{EA1E197E-7917-4825-BF7D-DBAD0252E281}" destId="{E07C4F6F-DFB7-4CD6-96C2-A2D2D5534E29}" srcOrd="0" destOrd="0" parTransId="{CE9B478A-F756-419D-A4B9-FAFC481A4118}" sibTransId="{E6C90872-7CC1-4FB6-9799-FE6EF115575E}"/>
    <dgm:cxn modelId="{25F27C4B-419E-466B-8C6B-1ACDBECEA1AC}" type="presOf" srcId="{0EEE1665-E6B3-4C95-8D81-15D0591E4C32}" destId="{E04AB4D4-F6F1-4301-9A1B-1288FCB334F1}" srcOrd="0" destOrd="0" presId="urn:microsoft.com/office/officeart/2005/8/layout/process4"/>
    <dgm:cxn modelId="{BC868DE8-CB06-4099-8BE7-019B5F60232E}" type="presOf" srcId="{18B48A76-F880-4F85-85E4-BD18F59D766D}" destId="{FE97E078-6FC4-4693-9249-4DA72DF63FAD}" srcOrd="0" destOrd="0" presId="urn:microsoft.com/office/officeart/2005/8/layout/process4"/>
    <dgm:cxn modelId="{88D5CF4E-5155-4EE7-A17E-DB292081BFE8}" type="presOf" srcId="{55C02688-93A9-4040-9791-354961E231FD}" destId="{8EF30F3E-6CF2-4350-9B21-4FB886AEC5AC}" srcOrd="0" destOrd="0" presId="urn:microsoft.com/office/officeart/2005/8/layout/process4"/>
    <dgm:cxn modelId="{1CC68B37-453A-4838-BCC7-590CDB978B91}" srcId="{7ABC0550-9940-425D-A60F-70E7194D1B71}" destId="{8818D268-D016-4C76-AD3C-0F7F73EE6A83}" srcOrd="0" destOrd="0" parTransId="{1B4EBB94-AE19-4D15-B891-22759DE432D6}" sibTransId="{7134982E-E5E7-4939-97B0-AEEFF25FB913}"/>
    <dgm:cxn modelId="{AC017BA3-C37B-47DB-8850-471BADAD7839}" type="presOf" srcId="{772D302E-BF79-4D42-8DB7-268839B4978D}" destId="{23E2C753-529B-4A35-A799-0DE0230B13E1}" srcOrd="0" destOrd="0" presId="urn:microsoft.com/office/officeart/2005/8/layout/process4"/>
    <dgm:cxn modelId="{E8EB3059-4F1E-4CAB-B326-8D03FBE12AF6}" type="presOf" srcId="{E246C666-B6DE-42F2-B881-877E01AF92C7}" destId="{82A87527-A119-4A1B-8074-97C6DC1C4055}" srcOrd="1" destOrd="0" presId="urn:microsoft.com/office/officeart/2005/8/layout/process4"/>
    <dgm:cxn modelId="{6C4483DE-64ED-44F5-8397-5C7BFCE0DEB4}" type="presOf" srcId="{FFA883A8-C15F-455E-9A71-89A67B357CE2}" destId="{2CDAB988-5755-4FF9-8CF1-BC8D928CC356}" srcOrd="0" destOrd="0" presId="urn:microsoft.com/office/officeart/2005/8/layout/process4"/>
    <dgm:cxn modelId="{B5E3C748-E568-47B5-85F4-8690B806F141}" srcId="{55C02688-93A9-4040-9791-354961E231FD}" destId="{02D02707-8AAA-4AA2-A7A5-F288B0E6C74D}" srcOrd="0" destOrd="0" parTransId="{8525506F-44E5-421C-AA47-894EB7D238CB}" sibTransId="{52374067-992F-4156-A940-40D999CBA654}"/>
    <dgm:cxn modelId="{B3E3850B-2B43-43DA-9B64-DF50348F3A56}" type="presOf" srcId="{B2ACF0C8-4473-4845-B98D-F674195494BD}" destId="{96D1EC4B-5DD1-402E-BFD2-DF8E40B9EC26}" srcOrd="0" destOrd="0" presId="urn:microsoft.com/office/officeart/2005/8/layout/process4"/>
    <dgm:cxn modelId="{A6B7646D-2817-4F03-8F96-4754FF5466E9}" type="presParOf" srcId="{8B29E01C-1F79-4E88-B3EB-67553629962E}" destId="{9D41E7E5-1F3B-4AD1-BB65-A415C297C499}" srcOrd="0" destOrd="0" presId="urn:microsoft.com/office/officeart/2005/8/layout/process4"/>
    <dgm:cxn modelId="{ACA38977-5916-4F80-A0CA-17862CE8285F}" type="presParOf" srcId="{9D41E7E5-1F3B-4AD1-BB65-A415C297C499}" destId="{0B00C5C8-2422-43A1-8158-48C02AAA0900}" srcOrd="0" destOrd="0" presId="urn:microsoft.com/office/officeart/2005/8/layout/process4"/>
    <dgm:cxn modelId="{4DB461DE-85FB-481D-9EFF-BF56B8248D7D}" type="presParOf" srcId="{9D41E7E5-1F3B-4AD1-BB65-A415C297C499}" destId="{472918CA-9739-45E2-B0FF-A75CFBD0B2C7}" srcOrd="1" destOrd="0" presId="urn:microsoft.com/office/officeart/2005/8/layout/process4"/>
    <dgm:cxn modelId="{2626F227-0473-40DC-979D-883E111DDCA7}" type="presParOf" srcId="{9D41E7E5-1F3B-4AD1-BB65-A415C297C499}" destId="{03E823A7-A84D-4195-B6AC-84B228A1F10F}" srcOrd="2" destOrd="0" presId="urn:microsoft.com/office/officeart/2005/8/layout/process4"/>
    <dgm:cxn modelId="{B8320B33-C566-4CD0-B9C6-78DAA8292561}" type="presParOf" srcId="{03E823A7-A84D-4195-B6AC-84B228A1F10F}" destId="{96D1EC4B-5DD1-402E-BFD2-DF8E40B9EC26}" srcOrd="0" destOrd="0" presId="urn:microsoft.com/office/officeart/2005/8/layout/process4"/>
    <dgm:cxn modelId="{4FDFC280-0214-4278-BC8A-41EF6BF6C765}" type="presParOf" srcId="{8B29E01C-1F79-4E88-B3EB-67553629962E}" destId="{948C8E46-701A-45E4-911E-D0A343D8FA04}" srcOrd="1" destOrd="0" presId="urn:microsoft.com/office/officeart/2005/8/layout/process4"/>
    <dgm:cxn modelId="{4CD08AF4-EB69-4EA5-BC55-04EBD361702F}" type="presParOf" srcId="{8B29E01C-1F79-4E88-B3EB-67553629962E}" destId="{A3D26E40-D186-48ED-95D7-344FDBEC30C7}" srcOrd="2" destOrd="0" presId="urn:microsoft.com/office/officeart/2005/8/layout/process4"/>
    <dgm:cxn modelId="{D5642EF3-D4E7-48AB-98D8-B60DC6F0DF66}" type="presParOf" srcId="{A3D26E40-D186-48ED-95D7-344FDBEC30C7}" destId="{DBD2358C-34CC-423D-B8A3-0F520F6B2957}" srcOrd="0" destOrd="0" presId="urn:microsoft.com/office/officeart/2005/8/layout/process4"/>
    <dgm:cxn modelId="{2BB49C4E-3C89-4400-A5F6-814C5E2B1DE2}" type="presParOf" srcId="{A3D26E40-D186-48ED-95D7-344FDBEC30C7}" destId="{F033B144-C016-4156-8C78-D0E32E5D0C79}" srcOrd="1" destOrd="0" presId="urn:microsoft.com/office/officeart/2005/8/layout/process4"/>
    <dgm:cxn modelId="{250D6057-4C5A-4669-ABC6-CAAF754D4177}" type="presParOf" srcId="{A3D26E40-D186-48ED-95D7-344FDBEC30C7}" destId="{EA7EEF18-B2D9-4168-BDD4-4C2ACCC8482B}" srcOrd="2" destOrd="0" presId="urn:microsoft.com/office/officeart/2005/8/layout/process4"/>
    <dgm:cxn modelId="{46508AC1-0EB6-47E2-AC2E-D46BDD652590}" type="presParOf" srcId="{EA7EEF18-B2D9-4168-BDD4-4C2ACCC8482B}" destId="{E04AB4D4-F6F1-4301-9A1B-1288FCB334F1}" srcOrd="0" destOrd="0" presId="urn:microsoft.com/office/officeart/2005/8/layout/process4"/>
    <dgm:cxn modelId="{EC989175-FFED-42E1-AABB-B5964DE8C3BD}" type="presParOf" srcId="{EA7EEF18-B2D9-4168-BDD4-4C2ACCC8482B}" destId="{23E2C753-529B-4A35-A799-0DE0230B13E1}" srcOrd="1" destOrd="0" presId="urn:microsoft.com/office/officeart/2005/8/layout/process4"/>
    <dgm:cxn modelId="{BC4B9E55-5D94-4624-B440-A83E3F6E4F7E}" type="presParOf" srcId="{8B29E01C-1F79-4E88-B3EB-67553629962E}" destId="{8DB80AF2-E5C5-405E-8AE7-FCA9C0D97584}" srcOrd="3" destOrd="0" presId="urn:microsoft.com/office/officeart/2005/8/layout/process4"/>
    <dgm:cxn modelId="{F9FF3F33-3A8C-4453-8D2F-664E8683AF19}" type="presParOf" srcId="{8B29E01C-1F79-4E88-B3EB-67553629962E}" destId="{303BA162-96C0-48FA-B82A-5B7D45747D2F}" srcOrd="4" destOrd="0" presId="urn:microsoft.com/office/officeart/2005/8/layout/process4"/>
    <dgm:cxn modelId="{02CD6895-5BB3-4008-81A2-CE56A7665595}" type="presParOf" srcId="{303BA162-96C0-48FA-B82A-5B7D45747D2F}" destId="{8EF30F3E-6CF2-4350-9B21-4FB886AEC5AC}" srcOrd="0" destOrd="0" presId="urn:microsoft.com/office/officeart/2005/8/layout/process4"/>
    <dgm:cxn modelId="{6756F88E-B1B2-4D10-B4AE-13DB86BAA1A9}" type="presParOf" srcId="{303BA162-96C0-48FA-B82A-5B7D45747D2F}" destId="{11E194AC-470B-407D-B637-EC4A20EFFD50}" srcOrd="1" destOrd="0" presId="urn:microsoft.com/office/officeart/2005/8/layout/process4"/>
    <dgm:cxn modelId="{F50DD14D-5666-46C6-A604-C5B41DE79E25}" type="presParOf" srcId="{303BA162-96C0-48FA-B82A-5B7D45747D2F}" destId="{A49B0FE1-986A-4C81-9480-FDDF91E54597}" srcOrd="2" destOrd="0" presId="urn:microsoft.com/office/officeart/2005/8/layout/process4"/>
    <dgm:cxn modelId="{4E481732-9F26-4736-B7D5-75C13C635603}" type="presParOf" srcId="{A49B0FE1-986A-4C81-9480-FDDF91E54597}" destId="{664C98BB-13EB-4BF7-83ED-E6F5714CB5B9}" srcOrd="0" destOrd="0" presId="urn:microsoft.com/office/officeart/2005/8/layout/process4"/>
    <dgm:cxn modelId="{9036B76B-0CDF-44CA-830E-1DEDB3CF3C48}" type="presParOf" srcId="{A49B0FE1-986A-4C81-9480-FDDF91E54597}" destId="{2A722344-EFD0-4E89-9F6F-E9F5C3310AC5}" srcOrd="1" destOrd="0" presId="urn:microsoft.com/office/officeart/2005/8/layout/process4"/>
    <dgm:cxn modelId="{78697876-0D1C-413F-93A1-EDFDC8DAA4D4}" type="presParOf" srcId="{A49B0FE1-986A-4C81-9480-FDDF91E54597}" destId="{E123F66F-9E73-46FF-8B05-308008B9BF03}" srcOrd="2" destOrd="0" presId="urn:microsoft.com/office/officeart/2005/8/layout/process4"/>
    <dgm:cxn modelId="{D41ABD7D-50C9-4BFA-8F31-F2410C3C7EB4}" type="presParOf" srcId="{A49B0FE1-986A-4C81-9480-FDDF91E54597}" destId="{FE97E078-6FC4-4693-9249-4DA72DF63FAD}" srcOrd="3" destOrd="0" presId="urn:microsoft.com/office/officeart/2005/8/layout/process4"/>
    <dgm:cxn modelId="{49381B55-4B1C-4FA9-9BE7-3E66E3282C87}" type="presParOf" srcId="{A49B0FE1-986A-4C81-9480-FDDF91E54597}" destId="{9AE8FA41-2101-4A72-82E4-EDECD0816BAD}" srcOrd="4" destOrd="0" presId="urn:microsoft.com/office/officeart/2005/8/layout/process4"/>
    <dgm:cxn modelId="{7B51DD0A-E370-4BB5-8D79-4635423ADE6D}" type="presParOf" srcId="{8B29E01C-1F79-4E88-B3EB-67553629962E}" destId="{C768AFD1-983B-4051-9C24-6224A36D550A}" srcOrd="5" destOrd="0" presId="urn:microsoft.com/office/officeart/2005/8/layout/process4"/>
    <dgm:cxn modelId="{A66DAA22-D5F4-4162-9BD1-7E2C97115288}" type="presParOf" srcId="{8B29E01C-1F79-4E88-B3EB-67553629962E}" destId="{CEAD10F8-1D94-4FE2-AE2B-7E51326CBFD9}" srcOrd="6" destOrd="0" presId="urn:microsoft.com/office/officeart/2005/8/layout/process4"/>
    <dgm:cxn modelId="{5BE470A0-BE60-4219-917A-63F17D8953B5}" type="presParOf" srcId="{CEAD10F8-1D94-4FE2-AE2B-7E51326CBFD9}" destId="{6E353B97-BFC6-4B92-902E-53CA4D7FC806}" srcOrd="0" destOrd="0" presId="urn:microsoft.com/office/officeart/2005/8/layout/process4"/>
    <dgm:cxn modelId="{861D17C3-2D17-47B1-BAAE-A94EAD91A9EE}" type="presParOf" srcId="{CEAD10F8-1D94-4FE2-AE2B-7E51326CBFD9}" destId="{5438DC18-67B5-4EE6-BFFF-E2153EF2BEAD}" srcOrd="1" destOrd="0" presId="urn:microsoft.com/office/officeart/2005/8/layout/process4"/>
    <dgm:cxn modelId="{69D08FAB-13DA-4122-B381-515CCF5BF0E2}" type="presParOf" srcId="{CEAD10F8-1D94-4FE2-AE2B-7E51326CBFD9}" destId="{EF66D6A4-F251-4BB0-9B57-70482A4CD75C}" srcOrd="2" destOrd="0" presId="urn:microsoft.com/office/officeart/2005/8/layout/process4"/>
    <dgm:cxn modelId="{6201B54A-4E45-44C4-AE39-2ADAB56CDAD6}" type="presParOf" srcId="{EF66D6A4-F251-4BB0-9B57-70482A4CD75C}" destId="{9C15D876-8FFA-4836-B170-062F199952C4}" srcOrd="0" destOrd="0" presId="urn:microsoft.com/office/officeart/2005/8/layout/process4"/>
    <dgm:cxn modelId="{1E094845-3889-41B5-9BC0-01D022472E06}" type="presParOf" srcId="{8B29E01C-1F79-4E88-B3EB-67553629962E}" destId="{C633EDF4-F607-49B4-BEEB-C31042020BF9}" srcOrd="7" destOrd="0" presId="urn:microsoft.com/office/officeart/2005/8/layout/process4"/>
    <dgm:cxn modelId="{CCBE3B01-943A-4935-B600-FEC4123FC8E1}" type="presParOf" srcId="{8B29E01C-1F79-4E88-B3EB-67553629962E}" destId="{56B13C2D-997C-4336-98AE-922009A473B1}" srcOrd="8" destOrd="0" presId="urn:microsoft.com/office/officeart/2005/8/layout/process4"/>
    <dgm:cxn modelId="{A17CE381-81B2-460A-927B-CEFDDC7145F2}" type="presParOf" srcId="{56B13C2D-997C-4336-98AE-922009A473B1}" destId="{19C05916-6DC2-4B5B-BE40-61354A06E7B5}" srcOrd="0" destOrd="0" presId="urn:microsoft.com/office/officeart/2005/8/layout/process4"/>
    <dgm:cxn modelId="{7FCF2F27-C516-476D-B2D1-5F0D31332D74}" type="presParOf" srcId="{56B13C2D-997C-4336-98AE-922009A473B1}" destId="{82A87527-A119-4A1B-8074-97C6DC1C4055}" srcOrd="1" destOrd="0" presId="urn:microsoft.com/office/officeart/2005/8/layout/process4"/>
    <dgm:cxn modelId="{4E4B0111-1DC6-4FCF-978A-2227A4AF0533}" type="presParOf" srcId="{56B13C2D-997C-4336-98AE-922009A473B1}" destId="{F20CD7DC-140A-46DF-82AD-BC1FEB29BD86}" srcOrd="2" destOrd="0" presId="urn:microsoft.com/office/officeart/2005/8/layout/process4"/>
    <dgm:cxn modelId="{58935DAC-6D30-45B5-BF0A-AC226653C0BE}" type="presParOf" srcId="{F20CD7DC-140A-46DF-82AD-BC1FEB29BD86}" destId="{2CDAB988-5755-4FF9-8CF1-BC8D928CC356}" srcOrd="0" destOrd="0" presId="urn:microsoft.com/office/officeart/2005/8/layout/process4"/>
    <dgm:cxn modelId="{F3BF0C2C-9768-437A-85EA-6266844B0333}" type="presParOf" srcId="{F20CD7DC-140A-46DF-82AD-BC1FEB29BD86}" destId="{52166A51-1446-4402-BA6E-BBC3159F13A9}" srcOrd="1" destOrd="0" presId="urn:microsoft.com/office/officeart/2005/8/layout/process4"/>
    <dgm:cxn modelId="{2E8FC2D5-B6CB-41BD-804E-D9471D1EE3C1}" type="presParOf" srcId="{F20CD7DC-140A-46DF-82AD-BC1FEB29BD86}" destId="{51026C9A-07CD-4EDD-9364-C5E0BBD6D68F}" srcOrd="2" destOrd="0" presId="urn:microsoft.com/office/officeart/2005/8/layout/process4"/>
    <dgm:cxn modelId="{F5C901DE-ACC8-4EB5-BC79-AD36DF74E26B}" type="presParOf" srcId="{8B29E01C-1F79-4E88-B3EB-67553629962E}" destId="{2EE61C8A-3741-44EF-BBE8-CC210DE24691}" srcOrd="9" destOrd="0" presId="urn:microsoft.com/office/officeart/2005/8/layout/process4"/>
    <dgm:cxn modelId="{4AFBAEF3-65A7-40BF-BC56-D7FEA25BA6C1}" type="presParOf" srcId="{8B29E01C-1F79-4E88-B3EB-67553629962E}" destId="{3CEB6F1C-06AF-4730-9FB2-9C2F6CB8F8AD}" srcOrd="10" destOrd="0" presId="urn:microsoft.com/office/officeart/2005/8/layout/process4"/>
    <dgm:cxn modelId="{CAD68CF4-BDF6-4673-BA70-E1660F37BC7E}" type="presParOf" srcId="{3CEB6F1C-06AF-4730-9FB2-9C2F6CB8F8AD}" destId="{769327B7-A116-4789-972A-4B9FDE04848D}" srcOrd="0" destOrd="0" presId="urn:microsoft.com/office/officeart/2005/8/layout/process4"/>
    <dgm:cxn modelId="{312D5F60-A4CA-47DF-9371-6B6C3271C139}" type="presParOf" srcId="{3CEB6F1C-06AF-4730-9FB2-9C2F6CB8F8AD}" destId="{D252DDCC-5104-4F3C-B4B4-B09226F9B7B3}" srcOrd="1" destOrd="0" presId="urn:microsoft.com/office/officeart/2005/8/layout/process4"/>
    <dgm:cxn modelId="{B95B78F9-484A-410D-A65C-13E409445575}" type="presParOf" srcId="{3CEB6F1C-06AF-4730-9FB2-9C2F6CB8F8AD}" destId="{B4785196-4062-45B6-B961-6F940D0EAF86}" srcOrd="2" destOrd="0" presId="urn:microsoft.com/office/officeart/2005/8/layout/process4"/>
    <dgm:cxn modelId="{EB0207DC-E091-4187-997A-27C7CB5FF1D6}" type="presParOf" srcId="{B4785196-4062-45B6-B961-6F940D0EAF86}" destId="{2F643B21-D0FB-4EF9-99BC-3551BCB957DC}" srcOrd="0" destOrd="0" presId="urn:microsoft.com/office/officeart/2005/8/layout/process4"/>
    <dgm:cxn modelId="{6C1FD5A1-8BD6-4B70-B57E-89E464EA4C01}" type="presParOf" srcId="{8B29E01C-1F79-4E88-B3EB-67553629962E}" destId="{70EBFED2-0D97-4F77-A4DA-89A7774B8150}" srcOrd="11" destOrd="0" presId="urn:microsoft.com/office/officeart/2005/8/layout/process4"/>
    <dgm:cxn modelId="{3C60BF96-92EB-4973-883D-1CEE72332229}" type="presParOf" srcId="{8B29E01C-1F79-4E88-B3EB-67553629962E}" destId="{7AD0166B-FEFB-4D5B-AB16-E427DF549BF6}" srcOrd="12" destOrd="0" presId="urn:microsoft.com/office/officeart/2005/8/layout/process4"/>
    <dgm:cxn modelId="{76B8E4B9-6665-414C-BC2B-FFFA65B6486B}" type="presParOf" srcId="{7AD0166B-FEFB-4D5B-AB16-E427DF549BF6}" destId="{081A38FF-6D13-4FE1-8955-F061FF809D54}" srcOrd="0" destOrd="0" presId="urn:microsoft.com/office/officeart/2005/8/layout/process4"/>
    <dgm:cxn modelId="{9ACD3928-FE63-4C3A-85FA-43C42D347C1F}" type="presParOf" srcId="{7AD0166B-FEFB-4D5B-AB16-E427DF549BF6}" destId="{B49211BF-F18A-4858-8FDD-A627D279E996}" srcOrd="1" destOrd="0" presId="urn:microsoft.com/office/officeart/2005/8/layout/process4"/>
    <dgm:cxn modelId="{231B03A4-4938-4DB0-8BD0-DA266E69AF28}" type="presParOf" srcId="{7AD0166B-FEFB-4D5B-AB16-E427DF549BF6}" destId="{F79AD321-B3BF-4572-B52C-67DC10E1E064}" srcOrd="2" destOrd="0" presId="urn:microsoft.com/office/officeart/2005/8/layout/process4"/>
    <dgm:cxn modelId="{21EE5475-88F6-4D19-91A6-EF23CE0F18F6}" type="presParOf" srcId="{F79AD321-B3BF-4572-B52C-67DC10E1E064}" destId="{A667F685-005A-4400-8D0C-8E39FD825833}" srcOrd="0" destOrd="0" presId="urn:microsoft.com/office/officeart/2005/8/layout/process4"/>
  </dgm:cxnLst>
  <dgm:bg/>
  <dgm:whole/>
</dgm:dataModel>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C6A56E-29E8-4956-898B-7CCD0A99626A}" type="datetimeFigureOut">
              <a:rPr lang="en-US" smtClean="0"/>
              <a:pPr/>
              <a:t>29-Mar-16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EB6376-F240-4021-A82C-F5244059C5ED}"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EB6376-F240-4021-A82C-F5244059C5ED}" type="slidenum">
              <a:rPr lang="en-GB" smtClean="0"/>
              <a:pPr/>
              <a:t>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3EB6376-F240-4021-A82C-F5244059C5ED}" type="slidenum">
              <a:rPr lang="en-GB" smtClean="0"/>
              <a:pPr/>
              <a:t>11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EB6376-F240-4021-A82C-F5244059C5ED}" type="slidenum">
              <a:rPr lang="en-GB" smtClean="0"/>
              <a:pPr/>
              <a:t>13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3441F44-DBBC-41D7-84DB-CD552E6D4294}" type="datetimeFigureOut">
              <a:rPr lang="en-US" smtClean="0"/>
              <a:pPr/>
              <a:t>29-Mar-16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516AF6-8B0B-4A53-96AD-3F284A2D84FF}"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441F44-DBBC-41D7-84DB-CD552E6D4294}" type="datetimeFigureOut">
              <a:rPr lang="en-US" smtClean="0"/>
              <a:pPr/>
              <a:t>29-Mar-16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516AF6-8B0B-4A53-96AD-3F284A2D84F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441F44-DBBC-41D7-84DB-CD552E6D4294}" type="datetimeFigureOut">
              <a:rPr lang="en-US" smtClean="0"/>
              <a:pPr/>
              <a:t>29-Mar-16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516AF6-8B0B-4A53-96AD-3F284A2D84FF}"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9" name="Title 7"/>
          <p:cNvSpPr>
            <a:spLocks noGrp="1"/>
          </p:cNvSpPr>
          <p:nvPr>
            <p:ph type="title"/>
          </p:nvPr>
        </p:nvSpPr>
        <p:spPr>
          <a:xfrm>
            <a:off x="1152526" y="2060575"/>
            <a:ext cx="3690937" cy="622300"/>
          </a:xfrm>
          <a:prstGeom prst="rect">
            <a:avLst/>
          </a:prstGeom>
        </p:spPr>
        <p:txBody>
          <a:bodyPr vert="horz" lIns="0" tIns="0" rIns="0" bIns="0"/>
          <a:lstStyle>
            <a:lvl1pPr marL="0" marR="0" indent="0" algn="l" defTabSz="457200" rtl="0" eaLnBrk="1" fontAlgn="auto" latinLnBrk="0" hangingPunct="1">
              <a:lnSpc>
                <a:spcPct val="100000"/>
              </a:lnSpc>
              <a:spcBef>
                <a:spcPct val="0"/>
              </a:spcBef>
              <a:spcAft>
                <a:spcPts val="0"/>
              </a:spcAft>
              <a:buClrTx/>
              <a:buSzTx/>
              <a:buFontTx/>
              <a:buNone/>
              <a:tabLst/>
              <a:defRPr sz="2000" b="0">
                <a:solidFill>
                  <a:srgbClr val="EE901D"/>
                </a:solidFill>
                <a:latin typeface="Arial"/>
                <a:cs typeface="Arial"/>
              </a:defRPr>
            </a:lvl1pPr>
          </a:lstStyle>
          <a:p>
            <a:r>
              <a:rPr lang="en-US" dirty="0" smtClean="0"/>
              <a:t>Click to edit Master title style</a:t>
            </a:r>
          </a:p>
        </p:txBody>
      </p:sp>
      <p:sp>
        <p:nvSpPr>
          <p:cNvPr id="5" name="Text Placeholder 10"/>
          <p:cNvSpPr>
            <a:spLocks noGrp="1"/>
          </p:cNvSpPr>
          <p:nvPr>
            <p:ph type="body" sz="quarter" idx="10"/>
          </p:nvPr>
        </p:nvSpPr>
        <p:spPr>
          <a:xfrm>
            <a:off x="881062" y="2746375"/>
            <a:ext cx="3690937" cy="2892425"/>
          </a:xfrm>
          <a:prstGeom prst="rect">
            <a:avLst/>
          </a:prstGeom>
        </p:spPr>
        <p:txBody>
          <a:bodyPr vert="horz" wrap="square" lIns="0" tIns="0" rIns="0" bIns="0"/>
          <a:lstStyle>
            <a:lvl1pPr>
              <a:buFontTx/>
              <a:buNone/>
              <a:defRPr sz="1500">
                <a:solidFill>
                  <a:srgbClr val="999999"/>
                </a:solidFill>
                <a:latin typeface="Arial"/>
                <a:cs typeface="Arial"/>
              </a:defRPr>
            </a:lvl1pPr>
            <a:lvl2pPr>
              <a:buFontTx/>
              <a:buNone/>
              <a:defRPr sz="1400">
                <a:solidFill>
                  <a:srgbClr val="999999"/>
                </a:solidFill>
                <a:latin typeface="Arial"/>
                <a:cs typeface="Arial"/>
              </a:defRPr>
            </a:lvl2pPr>
            <a:lvl3pPr>
              <a:buFontTx/>
              <a:buNone/>
              <a:defRPr sz="1300">
                <a:solidFill>
                  <a:srgbClr val="999999"/>
                </a:solidFill>
                <a:latin typeface="Arial"/>
                <a:cs typeface="Arial"/>
              </a:defRPr>
            </a:lvl3pPr>
            <a:lvl4pPr>
              <a:buFontTx/>
              <a:buNone/>
              <a:defRPr sz="1200">
                <a:solidFill>
                  <a:srgbClr val="999999"/>
                </a:solidFill>
                <a:latin typeface="Arial"/>
                <a:cs typeface="Arial"/>
              </a:defRPr>
            </a:lvl4pPr>
            <a:lvl5pPr>
              <a:buFontTx/>
              <a:buNone/>
              <a:defRPr sz="1100">
                <a:solidFill>
                  <a:srgbClr val="999999"/>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10"/>
          <p:cNvSpPr>
            <a:spLocks noGrp="1"/>
          </p:cNvSpPr>
          <p:nvPr>
            <p:ph type="body" sz="quarter" idx="11"/>
          </p:nvPr>
        </p:nvSpPr>
        <p:spPr>
          <a:xfrm>
            <a:off x="4843463" y="2746375"/>
            <a:ext cx="3690937" cy="2892425"/>
          </a:xfrm>
          <a:prstGeom prst="rect">
            <a:avLst/>
          </a:prstGeom>
        </p:spPr>
        <p:txBody>
          <a:bodyPr vert="horz" wrap="square" lIns="0" tIns="0" rIns="0" bIns="0"/>
          <a:lstStyle>
            <a:lvl1pPr>
              <a:buFont typeface="Arial"/>
              <a:buChar char="•"/>
              <a:defRPr sz="1500">
                <a:solidFill>
                  <a:srgbClr val="999999"/>
                </a:solidFill>
                <a:latin typeface="Arial"/>
                <a:cs typeface="Arial"/>
              </a:defRPr>
            </a:lvl1pPr>
            <a:lvl2pPr>
              <a:buFont typeface="Arial"/>
              <a:buChar char="•"/>
              <a:defRPr sz="1400">
                <a:solidFill>
                  <a:srgbClr val="999999"/>
                </a:solidFill>
                <a:latin typeface="Arial"/>
                <a:cs typeface="Arial"/>
              </a:defRPr>
            </a:lvl2pPr>
            <a:lvl3pPr>
              <a:buFont typeface="Arial"/>
              <a:buChar char="•"/>
              <a:defRPr sz="1300">
                <a:solidFill>
                  <a:srgbClr val="999999"/>
                </a:solidFill>
                <a:latin typeface="Arial"/>
                <a:cs typeface="Arial"/>
              </a:defRPr>
            </a:lvl3pPr>
            <a:lvl4pPr>
              <a:buFont typeface="Arial"/>
              <a:buChar char="•"/>
              <a:defRPr sz="1200">
                <a:solidFill>
                  <a:srgbClr val="999999"/>
                </a:solidFill>
                <a:latin typeface="Arial"/>
                <a:cs typeface="Arial"/>
              </a:defRPr>
            </a:lvl4pPr>
            <a:lvl5pPr>
              <a:buFont typeface="Arial"/>
              <a:buChar char="•"/>
              <a:defRPr sz="1100">
                <a:solidFill>
                  <a:srgbClr val="999999"/>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441F44-DBBC-41D7-84DB-CD552E6D4294}" type="datetimeFigureOut">
              <a:rPr lang="en-US" smtClean="0"/>
              <a:pPr/>
              <a:t>29-Mar-16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516AF6-8B0B-4A53-96AD-3F284A2D84F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41F44-DBBC-41D7-84DB-CD552E6D4294}" type="datetimeFigureOut">
              <a:rPr lang="en-US" smtClean="0"/>
              <a:pPr/>
              <a:t>29-Mar-16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516AF6-8B0B-4A53-96AD-3F284A2D84FF}"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3441F44-DBBC-41D7-84DB-CD552E6D4294}" type="datetimeFigureOut">
              <a:rPr lang="en-US" smtClean="0"/>
              <a:pPr/>
              <a:t>29-Mar-16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516AF6-8B0B-4A53-96AD-3F284A2D84F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3441F44-DBBC-41D7-84DB-CD552E6D4294}" type="datetimeFigureOut">
              <a:rPr lang="en-US" smtClean="0"/>
              <a:pPr/>
              <a:t>29-Mar-16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516AF6-8B0B-4A53-96AD-3F284A2D84F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3441F44-DBBC-41D7-84DB-CD552E6D4294}" type="datetimeFigureOut">
              <a:rPr lang="en-US" smtClean="0"/>
              <a:pPr/>
              <a:t>29-Mar-16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516AF6-8B0B-4A53-96AD-3F284A2D84F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41F44-DBBC-41D7-84DB-CD552E6D4294}" type="datetimeFigureOut">
              <a:rPr lang="en-US" smtClean="0"/>
              <a:pPr/>
              <a:t>29-Mar-16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516AF6-8B0B-4A53-96AD-3F284A2D84F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41F44-DBBC-41D7-84DB-CD552E6D4294}" type="datetimeFigureOut">
              <a:rPr lang="en-US" smtClean="0"/>
              <a:pPr/>
              <a:t>29-Mar-16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516AF6-8B0B-4A53-96AD-3F284A2D84F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41F44-DBBC-41D7-84DB-CD552E6D4294}" type="datetimeFigureOut">
              <a:rPr lang="en-US" smtClean="0"/>
              <a:pPr/>
              <a:t>29-Mar-16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516AF6-8B0B-4A53-96AD-3F284A2D84FF}"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41F44-DBBC-41D7-84DB-CD552E6D4294}" type="datetimeFigureOut">
              <a:rPr lang="en-US" smtClean="0"/>
              <a:pPr/>
              <a:t>29-Mar-16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16AF6-8B0B-4A53-96AD-3F284A2D84F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eg"/><Relationship Id="rId7" Type="http://schemas.openxmlformats.org/officeDocument/2006/relationships/hyperlink" Target="http://www.google.com.qa/imgres?imgurl=http://www.ameinfo.com/images/news/small/7/86027-QATARGAS.gif&amp;imgrefurl=http://www.ameinfo.com/209064.html&amp;usg=__GIp_2jFxf2wmDjHIMc3yqcK3NQM=&amp;h=170&amp;w=260&amp;sz=35&amp;hl=en&amp;start=278&amp;sig2=8CNeKg9nIFeH5oq5dF7ZVA&amp;zoom=0&amp;um=1&amp;itbs=1&amp;tbnid=-H-d-v0RidMQRM:&amp;tbnh=73&amp;tbnw=112&amp;prev=/images?q=qatar+gas&amp;start=260&amp;um=1&amp;hl=en&amp;safe=active&amp;sa=N&amp;ndsp=20&amp;tbs=isch:1&amp;ei=L3fGTP-wMYPyvwO146yvDw" TargetMode="External"/><Relationship Id="rId2" Type="http://schemas.openxmlformats.org/officeDocument/2006/relationships/hyperlink" Target="http://www.mapsorama.com/maps/asia/qatar/Qatar%20sat.jpg" TargetMode="Externa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www.google.com.qa/imgres?imgurl=http://www.arabiansupplychain.com/pictures/gallery/People/LNG-Qatar.jpg&amp;imgrefurl=http://www.arabiansupplychain.com/article-2134-nakilat_searches_for_ship_financing_deal/&amp;usg=__u7zJuEkbXeCn5sIrYZduOdFWAGo=&amp;h=550&amp;w=800&amp;sz=46&amp;hl=en&amp;start=35&amp;sig2=N7KoyD7t-DvUk_g8f-DzSA&amp;zoom=1&amp;um=1&amp;itbs=1&amp;tbnid=13sp7kLf99tKkM:&amp;tbnh=98&amp;tbnw=143&amp;prev=/images?q=qatar+gas&amp;start=20&amp;um=1&amp;hl=en&amp;safe=active&amp;sa=N&amp;ndsp=20&amp;tbs=isch:1&amp;ei=hnbGTLW4Bo6uuQPswLWpDw" TargetMode="External"/><Relationship Id="rId10" Type="http://schemas.openxmlformats.org/officeDocument/2006/relationships/image" Target="../media/image5.jpeg"/><Relationship Id="rId4" Type="http://schemas.openxmlformats.org/officeDocument/2006/relationships/image" Target="../media/image2.png"/><Relationship Id="rId9" Type="http://schemas.openxmlformats.org/officeDocument/2006/relationships/hyperlink" Target="http://www.google.com.qa/imgres?imgurl=http://www.ngoilgasmena.com/media/media-news/news-thumb/091029/natural-gas.jpg&amp;imgrefurl=http://www.ngoilgasmena.com/news/ge-oil-gas-in-qatar-deal/&amp;usg=__tZrtsXQSuiogz5O2zunDMw-7Ct8=&amp;h=427&amp;w=640&amp;sz=60&amp;hl=en&amp;start=304&amp;sig2=NWnP1nhpfxIrPGcaIdfLxQ&amp;zoom=1&amp;um=1&amp;itbs=1&amp;tbnid=CLPu_Z-xXwon9M:&amp;tbnh=91&amp;tbnw=137&amp;prev=/images?q=qatar+gas&amp;start=300&amp;um=1&amp;hl=en&amp;safe=active&amp;sa=N&amp;ndsp=20&amp;tbs=isch:1&amp;ei=fXfGTMXqCYX0vwPx_9mqDw"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2976" y="1571612"/>
            <a:ext cx="7000924" cy="2000264"/>
          </a:xfrm>
        </p:spPr>
        <p:txBody>
          <a:bodyPr>
            <a:normAutofit fontScale="90000"/>
          </a:bodyPr>
          <a:lstStyle/>
          <a:p>
            <a:r>
              <a:rPr lang="en-GB" b="1" dirty="0" smtClean="0"/>
              <a:t>IMPLEMENTATION OF BIOLOGICAL WEAPON CONVENTION(BWC) IN QATAR</a:t>
            </a:r>
            <a:endParaRPr lang="en-GB" b="1" dirty="0"/>
          </a:p>
        </p:txBody>
      </p:sp>
      <p:sp>
        <p:nvSpPr>
          <p:cNvPr id="4" name="Rectangle 3"/>
          <p:cNvSpPr/>
          <p:nvPr/>
        </p:nvSpPr>
        <p:spPr>
          <a:xfrm>
            <a:off x="357158" y="5000636"/>
            <a:ext cx="5334000" cy="1200329"/>
          </a:xfrm>
          <a:prstGeom prst="rect">
            <a:avLst/>
          </a:prstGeom>
        </p:spPr>
        <p:txBody>
          <a:bodyPr wrap="square">
            <a:spAutoFit/>
          </a:bodyPr>
          <a:lstStyle/>
          <a:p>
            <a:r>
              <a:rPr lang="en-GB" b="1" dirty="0" smtClean="0"/>
              <a:t>Dr </a:t>
            </a:r>
            <a:r>
              <a:rPr lang="en-GB" b="1" dirty="0"/>
              <a:t>NaserAli Al-Ansari</a:t>
            </a:r>
          </a:p>
          <a:p>
            <a:r>
              <a:rPr lang="en-GB" b="1" dirty="0"/>
              <a:t>Consultant Medical Microbiologist </a:t>
            </a:r>
            <a:r>
              <a:rPr lang="en-GB" b="1" dirty="0" smtClean="0"/>
              <a:t>&amp; </a:t>
            </a:r>
            <a:r>
              <a:rPr lang="en-GB" b="1" dirty="0"/>
              <a:t>Infection Control </a:t>
            </a:r>
          </a:p>
          <a:p>
            <a:r>
              <a:rPr lang="en-GB" b="1" dirty="0" smtClean="0"/>
              <a:t>Al Wakra Hospital - HMC</a:t>
            </a:r>
            <a:endParaRPr lang="en-GB" b="1" dirty="0"/>
          </a:p>
          <a:p>
            <a:r>
              <a:rPr lang="en-GB" b="1" dirty="0" smtClean="0"/>
              <a:t>Qatar</a:t>
            </a:r>
            <a:endParaRPr lang="en-GB"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42875" y="1000125"/>
            <a:ext cx="9001125" cy="5632450"/>
          </a:xfrm>
          <a:prstGeom prst="rect">
            <a:avLst/>
          </a:prstGeom>
          <a:noFill/>
          <a:ln w="9525">
            <a:noFill/>
            <a:miter lim="800000"/>
            <a:headEnd/>
            <a:tailEnd/>
          </a:ln>
        </p:spPr>
        <p:txBody>
          <a:bodyPr>
            <a:spAutoFit/>
          </a:bodyPr>
          <a:lstStyle/>
          <a:p>
            <a:r>
              <a:rPr lang="en-GB" sz="2000" b="1"/>
              <a:t>Urges States to take preventative measures to mitigate the threat of WMD proliferation by non-state actors</a:t>
            </a:r>
          </a:p>
          <a:p>
            <a:r>
              <a:rPr lang="en-GB" sz="2000" b="1"/>
              <a:t> States required to</a:t>
            </a:r>
          </a:p>
          <a:p>
            <a:pPr>
              <a:buFont typeface="Arial" pitchFamily="34" charset="0"/>
              <a:buChar char="•"/>
            </a:pPr>
            <a:r>
              <a:rPr lang="en-GB" sz="2000" b="1"/>
              <a:t> Establish and enforce legal barriers to acquisition of WMD by</a:t>
            </a:r>
          </a:p>
          <a:p>
            <a:r>
              <a:rPr lang="en-GB" sz="2000" b="1"/>
              <a:t>terrorists and states</a:t>
            </a:r>
          </a:p>
          <a:p>
            <a:pPr>
              <a:buFont typeface="Arial" pitchFamily="34" charset="0"/>
              <a:buChar char="•"/>
            </a:pPr>
            <a:r>
              <a:rPr lang="en-GB" sz="2000" b="1"/>
              <a:t>Submit reports to the 1540 Committee on efforts to comply</a:t>
            </a:r>
          </a:p>
          <a:p>
            <a:endParaRPr lang="en-GB" sz="2000"/>
          </a:p>
          <a:p>
            <a:r>
              <a:rPr lang="en-GB" sz="2000"/>
              <a:t> </a:t>
            </a:r>
            <a:r>
              <a:rPr lang="en-GB" sz="2000" b="1"/>
              <a:t>Paragraph 3 is the key provision that supports biosecurity</a:t>
            </a:r>
          </a:p>
          <a:p>
            <a:endParaRPr lang="en-GB" sz="2000" b="1"/>
          </a:p>
          <a:p>
            <a:r>
              <a:rPr lang="en-GB" sz="2000"/>
              <a:t> </a:t>
            </a:r>
            <a:r>
              <a:rPr lang="en-GB" sz="2000" b="1"/>
              <a:t>“Take and enforce effective measures to establish domestic controls</a:t>
            </a:r>
          </a:p>
          <a:p>
            <a:r>
              <a:rPr lang="en-GB" sz="2000" b="1"/>
              <a:t>to prevent the proliferation of . . . biological weapons . . .; including by</a:t>
            </a:r>
          </a:p>
          <a:p>
            <a:r>
              <a:rPr lang="en-GB" sz="2000" b="1"/>
              <a:t>establishing appropriate controls over related materials”</a:t>
            </a:r>
          </a:p>
          <a:p>
            <a:endParaRPr lang="en-GB" sz="2000" b="1"/>
          </a:p>
          <a:p>
            <a:r>
              <a:rPr lang="en-GB" sz="2000"/>
              <a:t>• </a:t>
            </a:r>
            <a:r>
              <a:rPr lang="en-GB" sz="2000" b="1"/>
              <a:t>Develop and maintain appropriate effective measures to account for and secure such items in production, use, storage or transport</a:t>
            </a:r>
          </a:p>
          <a:p>
            <a:endParaRPr lang="en-GB" sz="2000" b="1"/>
          </a:p>
          <a:p>
            <a:r>
              <a:rPr lang="en-GB" sz="2000"/>
              <a:t>• </a:t>
            </a:r>
            <a:r>
              <a:rPr lang="en-GB" sz="2000" b="1"/>
              <a:t>Develop and maintain appropriate effective physical protection measures</a:t>
            </a:r>
            <a:endParaRPr lang="en-GB" sz="2000"/>
          </a:p>
        </p:txBody>
      </p:sp>
      <p:sp>
        <p:nvSpPr>
          <p:cNvPr id="29699" name="Rectangle 2"/>
          <p:cNvSpPr>
            <a:spLocks noChangeArrowheads="1"/>
          </p:cNvSpPr>
          <p:nvPr/>
        </p:nvSpPr>
        <p:spPr bwMode="auto">
          <a:xfrm>
            <a:off x="3286125" y="500063"/>
            <a:ext cx="2109788" cy="461962"/>
          </a:xfrm>
          <a:prstGeom prst="rect">
            <a:avLst/>
          </a:prstGeom>
          <a:noFill/>
          <a:ln w="9525">
            <a:noFill/>
            <a:miter lim="800000"/>
            <a:headEnd/>
            <a:tailEnd/>
          </a:ln>
        </p:spPr>
        <p:txBody>
          <a:bodyPr>
            <a:spAutoFit/>
          </a:bodyPr>
          <a:lstStyle/>
          <a:p>
            <a:r>
              <a:rPr lang="en-GB" sz="2400" b="1"/>
              <a:t>UNSCR 1540 </a:t>
            </a:r>
            <a:endParaRPr lang="en-GB" sz="2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0232" y="181253"/>
            <a:ext cx="5143536" cy="461665"/>
          </a:xfrm>
          <a:prstGeom prst="rect">
            <a:avLst/>
          </a:prstGeom>
        </p:spPr>
        <p:txBody>
          <a:bodyPr wrap="square">
            <a:spAutoFit/>
          </a:bodyPr>
          <a:lstStyle/>
          <a:p>
            <a:r>
              <a:rPr lang="en-US" sz="2400" dirty="0" smtClean="0"/>
              <a:t>WORLD HEALTH ORGANIZATION ( WHO) </a:t>
            </a:r>
            <a:endParaRPr lang="en-US" sz="2400" dirty="0"/>
          </a:p>
        </p:txBody>
      </p:sp>
      <p:pic>
        <p:nvPicPr>
          <p:cNvPr id="26626" name="Picture 2" descr="http://www.who.int/entity/ihr/ihr_cover.jpg"/>
          <p:cNvPicPr>
            <a:picLocks noChangeAspect="1" noChangeArrowheads="1"/>
          </p:cNvPicPr>
          <p:nvPr/>
        </p:nvPicPr>
        <p:blipFill>
          <a:blip r:embed="rId3"/>
          <a:srcRect/>
          <a:stretch>
            <a:fillRect/>
          </a:stretch>
        </p:blipFill>
        <p:spPr bwMode="auto">
          <a:xfrm>
            <a:off x="285720" y="857232"/>
            <a:ext cx="4005412" cy="5715040"/>
          </a:xfrm>
          <a:prstGeom prst="rect">
            <a:avLst/>
          </a:prstGeom>
          <a:noFill/>
        </p:spPr>
      </p:pic>
      <p:sp>
        <p:nvSpPr>
          <p:cNvPr id="4" name="Rectangle 3"/>
          <p:cNvSpPr/>
          <p:nvPr/>
        </p:nvSpPr>
        <p:spPr>
          <a:xfrm>
            <a:off x="4643438" y="1285860"/>
            <a:ext cx="3398687" cy="400110"/>
          </a:xfrm>
          <a:prstGeom prst="rect">
            <a:avLst/>
          </a:prstGeom>
        </p:spPr>
        <p:txBody>
          <a:bodyPr wrap="none">
            <a:spAutoFit/>
          </a:bodyPr>
          <a:lstStyle/>
          <a:p>
            <a:r>
              <a:rPr lang="en-US" sz="2000" dirty="0" smtClean="0"/>
              <a:t>Infectious disease surveillance </a:t>
            </a:r>
          </a:p>
        </p:txBody>
      </p:sp>
      <p:sp>
        <p:nvSpPr>
          <p:cNvPr id="5" name="Rectangle 4"/>
          <p:cNvSpPr/>
          <p:nvPr/>
        </p:nvSpPr>
        <p:spPr>
          <a:xfrm>
            <a:off x="4643438" y="1857364"/>
            <a:ext cx="2579360" cy="400110"/>
          </a:xfrm>
          <a:prstGeom prst="rect">
            <a:avLst/>
          </a:prstGeom>
        </p:spPr>
        <p:txBody>
          <a:bodyPr wrap="none">
            <a:spAutoFit/>
          </a:bodyPr>
          <a:lstStyle/>
          <a:p>
            <a:r>
              <a:rPr lang="en-US" sz="2000" dirty="0" smtClean="0"/>
              <a:t>Diagnostic laboratories</a:t>
            </a:r>
            <a:endParaRPr lang="en-US" sz="2000" dirty="0"/>
          </a:p>
        </p:txBody>
      </p:sp>
      <p:sp>
        <p:nvSpPr>
          <p:cNvPr id="6" name="Rectangle 5"/>
          <p:cNvSpPr/>
          <p:nvPr/>
        </p:nvSpPr>
        <p:spPr>
          <a:xfrm>
            <a:off x="4643438" y="2428868"/>
            <a:ext cx="3429024" cy="707886"/>
          </a:xfrm>
          <a:prstGeom prst="rect">
            <a:avLst/>
          </a:prstGeom>
        </p:spPr>
        <p:txBody>
          <a:bodyPr wrap="square">
            <a:spAutoFit/>
          </a:bodyPr>
          <a:lstStyle/>
          <a:p>
            <a:r>
              <a:rPr lang="en-US" sz="2000" dirty="0" smtClean="0"/>
              <a:t>National preparedness</a:t>
            </a:r>
          </a:p>
          <a:p>
            <a:pPr>
              <a:buFont typeface="Wingdings" pitchFamily="2" charset="2"/>
              <a:buChar char="Ø"/>
            </a:pPr>
            <a:r>
              <a:rPr lang="en-US" sz="2000" dirty="0" smtClean="0"/>
              <a:t>Response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p:nvPr>
        </p:nvSpPr>
        <p:spPr bwMode="auto">
          <a:xfrm>
            <a:off x="731838" y="282575"/>
            <a:ext cx="7637462" cy="565150"/>
          </a:xfrm>
          <a:noFill/>
          <a:ln w="19050">
            <a:solidFill>
              <a:srgbClr val="FF8000"/>
            </a:solidFill>
            <a:miter lim="800000"/>
            <a:headEnd/>
            <a:tailEnd/>
          </a:ln>
        </p:spPr>
        <p:txBody>
          <a:bodyPr wrap="square" numCol="1" anchor="t" anchorCtr="0" compatLnSpc="1">
            <a:prstTxWarp prst="textNoShape">
              <a:avLst/>
            </a:prstTxWarp>
          </a:bodyPr>
          <a:lstStyle/>
          <a:p>
            <a:pPr marL="457200" indent="-457200" algn="ctr" fontAlgn="base">
              <a:spcAft>
                <a:spcPct val="0"/>
              </a:spcAft>
            </a:pPr>
            <a:r>
              <a:rPr lang="en-US" altLang="en-US" sz="3200" b="1" smtClean="0">
                <a:solidFill>
                  <a:schemeClr val="tx2"/>
                </a:solidFill>
                <a:latin typeface="Arial" pitchFamily="34" charset="0"/>
                <a:cs typeface="Arial" pitchFamily="34" charset="0"/>
              </a:rPr>
              <a:t>Governance - Medical Research</a:t>
            </a:r>
            <a:endParaRPr lang="en-US" altLang="en-US" sz="2800" smtClean="0">
              <a:solidFill>
                <a:schemeClr val="tx2"/>
              </a:solidFill>
              <a:latin typeface="Arial" pitchFamily="34" charset="0"/>
              <a:cs typeface="Arial" pitchFamily="34" charset="0"/>
            </a:endParaRPr>
          </a:p>
        </p:txBody>
      </p:sp>
      <p:graphicFrame>
        <p:nvGraphicFramePr>
          <p:cNvPr id="4" name="Diagram 3"/>
          <p:cNvGraphicFramePr/>
          <p:nvPr/>
        </p:nvGraphicFramePr>
        <p:xfrm>
          <a:off x="745958" y="926432"/>
          <a:ext cx="7632834" cy="5544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6" name="TextBox 4"/>
          <p:cNvSpPr txBox="1">
            <a:spLocks noChangeArrowheads="1"/>
          </p:cNvSpPr>
          <p:nvPr/>
        </p:nvSpPr>
        <p:spPr bwMode="auto">
          <a:xfrm>
            <a:off x="5062538" y="6427788"/>
            <a:ext cx="3889375" cy="276225"/>
          </a:xfrm>
          <a:prstGeom prst="rect">
            <a:avLst/>
          </a:prstGeom>
          <a:noFill/>
          <a:ln w="9525">
            <a:noFill/>
            <a:miter lim="800000"/>
            <a:headEnd/>
            <a:tailEnd/>
          </a:ln>
        </p:spPr>
        <p:txBody>
          <a:bodyPr>
            <a:spAutoFit/>
          </a:bodyPr>
          <a:lstStyle/>
          <a:p>
            <a:r>
              <a:rPr lang="en-US" altLang="en-US" sz="1200"/>
              <a:t>Source: HMC E-Learning Research Module, 2015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428604"/>
            <a:ext cx="4572000" cy="1723549"/>
          </a:xfrm>
          <a:prstGeom prst="rect">
            <a:avLst/>
          </a:prstGeom>
        </p:spPr>
        <p:txBody>
          <a:bodyPr>
            <a:spAutoFit/>
          </a:bodyPr>
          <a:lstStyle/>
          <a:p>
            <a:r>
              <a:rPr lang="en-US" sz="2800" b="1" dirty="0" smtClean="0"/>
              <a:t>Oversight of science</a:t>
            </a:r>
          </a:p>
          <a:p>
            <a:endParaRPr lang="en-US" dirty="0" smtClean="0"/>
          </a:p>
          <a:p>
            <a:pPr>
              <a:buFont typeface="Wingdings" pitchFamily="2" charset="2"/>
              <a:buChar char="Ø"/>
            </a:pPr>
            <a:r>
              <a:rPr lang="en-US" sz="2000" dirty="0" smtClean="0"/>
              <a:t>Institutional review board</a:t>
            </a:r>
          </a:p>
          <a:p>
            <a:pPr>
              <a:buFont typeface="Wingdings" pitchFamily="2" charset="2"/>
              <a:buChar char="Ø"/>
            </a:pPr>
            <a:endParaRPr lang="en-US" sz="2000" dirty="0" smtClean="0"/>
          </a:p>
          <a:p>
            <a:pPr>
              <a:buFont typeface="Wingdings" pitchFamily="2" charset="2"/>
              <a:buChar char="Ø"/>
            </a:pPr>
            <a:r>
              <a:rPr lang="en-US" sz="2000" dirty="0" smtClean="0"/>
              <a:t>Awareness raising symposium</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deo 5 00m 00s.jpg"/>
          <p:cNvPicPr>
            <a:picLocks noChangeAspect="1"/>
          </p:cNvPicPr>
          <p:nvPr/>
        </p:nvPicPr>
        <p:blipFill>
          <a:blip r:embed="rId2"/>
          <a:stretch>
            <a:fillRect/>
          </a:stretch>
        </p:blipFill>
        <p:spPr>
          <a:xfrm>
            <a:off x="70920" y="125220"/>
            <a:ext cx="8740128" cy="650246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8596" y="214290"/>
            <a:ext cx="8229600" cy="1143000"/>
          </a:xfrm>
        </p:spPr>
        <p:txBody>
          <a:bodyPr rtlCol="0">
            <a:normAutofit/>
          </a:bodyPr>
          <a:lstStyle/>
          <a:p>
            <a:pPr eaLnBrk="1" fontAlgn="auto" hangingPunct="1">
              <a:spcAft>
                <a:spcPts val="0"/>
              </a:spcAft>
              <a:defRPr/>
            </a:pPr>
            <a:r>
              <a:rPr lang="en-US" sz="2400" dirty="0" smtClean="0">
                <a:solidFill>
                  <a:srgbClr val="000000"/>
                </a:solidFill>
                <a:latin typeface="Cambria"/>
                <a:ea typeface="Cambria"/>
                <a:cs typeface="Cambria"/>
              </a:rPr>
              <a:t>The National Committee for the Prohibition of Weapons </a:t>
            </a:r>
            <a:endParaRPr lang="en-US" sz="2400" dirty="0"/>
          </a:p>
        </p:txBody>
      </p:sp>
      <p:sp>
        <p:nvSpPr>
          <p:cNvPr id="16386" name="Rectangle 7"/>
          <p:cNvSpPr>
            <a:spLocks noChangeArrowheads="1"/>
          </p:cNvSpPr>
          <p:nvPr/>
        </p:nvSpPr>
        <p:spPr bwMode="auto">
          <a:xfrm>
            <a:off x="214282" y="1285860"/>
            <a:ext cx="8482013" cy="4246562"/>
          </a:xfrm>
          <a:prstGeom prst="rect">
            <a:avLst/>
          </a:prstGeom>
          <a:noFill/>
          <a:ln w="9525">
            <a:noFill/>
            <a:miter lim="800000"/>
            <a:headEnd/>
            <a:tailEnd/>
          </a:ln>
        </p:spPr>
        <p:txBody>
          <a:bodyPr>
            <a:spAutoFit/>
          </a:bodyPr>
          <a:lstStyle/>
          <a:p>
            <a:r>
              <a:rPr lang="en-US" dirty="0">
                <a:latin typeface="Calibri" pitchFamily="34" charset="0"/>
              </a:rPr>
              <a:t>Established in the Ministry of Defense as a standing committee pursuant to resolution no. (26) Of the Cabinet for the year 2004, later was amended by the resolution no. (45) For the year 2007.</a:t>
            </a:r>
          </a:p>
          <a:p>
            <a:endParaRPr lang="en-US" dirty="0">
              <a:latin typeface="Calibri" pitchFamily="34" charset="0"/>
            </a:endParaRPr>
          </a:p>
          <a:p>
            <a:endParaRPr lang="en-US" dirty="0">
              <a:latin typeface="Calibri" pitchFamily="34" charset="0"/>
            </a:endParaRPr>
          </a:p>
          <a:p>
            <a:r>
              <a:rPr lang="en-US" dirty="0">
                <a:latin typeface="Calibri" pitchFamily="34" charset="0"/>
              </a:rPr>
              <a:t>The establishment resolution has stated the formation of the committee board as follows : two  representatives from the  Ministry of Defense (the committee head , his deputy ) and  nine members representing the Ministry of Foreign Affairs, the Ministry of Interior, the Ministry of Energy and Industry, the Ministry of Public Health, the Ministry of Municipality , the Ministry of Environment, Cabinet's General Secretariat, </a:t>
            </a:r>
            <a:r>
              <a:rPr lang="en-US" dirty="0" err="1">
                <a:latin typeface="Calibri" pitchFamily="34" charset="0"/>
              </a:rPr>
              <a:t>Hamad</a:t>
            </a:r>
            <a:r>
              <a:rPr lang="en-US" dirty="0">
                <a:latin typeface="Calibri" pitchFamily="34" charset="0"/>
              </a:rPr>
              <a:t> Medical Corporation and Customs &amp; Ports General Authority) .</a:t>
            </a:r>
          </a:p>
          <a:p>
            <a:endParaRPr lang="en-US" dirty="0">
              <a:latin typeface="Calibri" pitchFamily="34" charset="0"/>
            </a:endParaRPr>
          </a:p>
          <a:p>
            <a:r>
              <a:rPr lang="en-US" dirty="0">
                <a:latin typeface="Calibri" pitchFamily="34" charset="0"/>
              </a:rPr>
              <a:t>An officer from the ministry of defense was appointed as the committee’s secretary general.</a:t>
            </a:r>
          </a:p>
          <a:p>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2"/>
          <p:cNvSpPr>
            <a:spLocks noGrp="1"/>
          </p:cNvSpPr>
          <p:nvPr>
            <p:ph type="title"/>
          </p:nvPr>
        </p:nvSpPr>
        <p:spPr>
          <a:xfrm>
            <a:off x="457200" y="274638"/>
            <a:ext cx="8229600" cy="654032"/>
          </a:xfrm>
        </p:spPr>
        <p:txBody>
          <a:bodyPr>
            <a:normAutofit/>
          </a:bodyPr>
          <a:lstStyle/>
          <a:p>
            <a:pPr eaLnBrk="1" hangingPunct="1"/>
            <a:r>
              <a:rPr lang="en-US" sz="2400" dirty="0" smtClean="0"/>
              <a:t>SCOPE OF WORK</a:t>
            </a:r>
          </a:p>
        </p:txBody>
      </p:sp>
      <p:sp>
        <p:nvSpPr>
          <p:cNvPr id="17410" name="Rectangle 4"/>
          <p:cNvSpPr>
            <a:spLocks noChangeArrowheads="1"/>
          </p:cNvSpPr>
          <p:nvPr/>
        </p:nvSpPr>
        <p:spPr bwMode="auto">
          <a:xfrm>
            <a:off x="171450" y="1003321"/>
            <a:ext cx="8767763" cy="5354637"/>
          </a:xfrm>
          <a:prstGeom prst="rect">
            <a:avLst/>
          </a:prstGeom>
          <a:noFill/>
          <a:ln w="9525">
            <a:noFill/>
            <a:miter lim="800000"/>
            <a:headEnd/>
            <a:tailEnd/>
          </a:ln>
        </p:spPr>
        <p:txBody>
          <a:bodyPr>
            <a:spAutoFit/>
          </a:bodyPr>
          <a:lstStyle/>
          <a:p>
            <a:r>
              <a:rPr lang="en-US" dirty="0">
                <a:latin typeface="Calibri" pitchFamily="34" charset="0"/>
              </a:rPr>
              <a:t> 1-Providing advice to the relevant ministries and governmental bodies, on the field of prohibition of all forms of weapons including nuclear, biological, toxic, chemical and conventional weapons.</a:t>
            </a:r>
          </a:p>
          <a:p>
            <a:endParaRPr lang="en-US" dirty="0">
              <a:latin typeface="Calibri" pitchFamily="34" charset="0"/>
            </a:endParaRPr>
          </a:p>
          <a:p>
            <a:r>
              <a:rPr lang="en-US" dirty="0">
                <a:latin typeface="Calibri" pitchFamily="34" charset="0"/>
              </a:rPr>
              <a:t>2- Studying the draft international conventions on the prohibition of weapons and shape an opinion on suitability to join</a:t>
            </a:r>
          </a:p>
          <a:p>
            <a:endParaRPr lang="en-US" dirty="0">
              <a:latin typeface="Calibri" pitchFamily="34" charset="0"/>
            </a:endParaRPr>
          </a:p>
          <a:p>
            <a:r>
              <a:rPr lang="en-US" dirty="0">
                <a:latin typeface="Calibri" pitchFamily="34" charset="0"/>
              </a:rPr>
              <a:t>3-Working on achieving the mentioned objects of the global treaties related to the prohibition of all forms of weapons which the country has joined and approved.</a:t>
            </a:r>
          </a:p>
          <a:p>
            <a:endParaRPr lang="en-US" dirty="0">
              <a:latin typeface="Calibri" pitchFamily="34" charset="0"/>
            </a:endParaRPr>
          </a:p>
          <a:p>
            <a:r>
              <a:rPr lang="en-US" dirty="0">
                <a:latin typeface="Calibri" pitchFamily="34" charset="0"/>
              </a:rPr>
              <a:t>4-Suggesting the necessary legislations and procedures for the implementation of the global treaties related to the prohibition of weapons.</a:t>
            </a:r>
          </a:p>
          <a:p>
            <a:endParaRPr lang="en-US" dirty="0">
              <a:latin typeface="Calibri" pitchFamily="34" charset="0"/>
            </a:endParaRPr>
          </a:p>
          <a:p>
            <a:r>
              <a:rPr lang="en-US" dirty="0">
                <a:latin typeface="Calibri" pitchFamily="34" charset="0"/>
              </a:rPr>
              <a:t>5-Revising the national legislation pertaining to the illegal trade of weapons and suggesting effective ways of enhancing and modifying them.</a:t>
            </a:r>
          </a:p>
          <a:p>
            <a:endParaRPr lang="en-US" dirty="0">
              <a:latin typeface="Calibri" pitchFamily="34" charset="0"/>
            </a:endParaRPr>
          </a:p>
          <a:p>
            <a:r>
              <a:rPr lang="en-US" dirty="0">
                <a:latin typeface="Calibri" pitchFamily="34" charset="0"/>
              </a:rPr>
              <a:t>6-Preparing the reports pertaining to the prohibition of weapons which the State shall propose to the international committees in accordance with the relevant international treaties and resolutions.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141288" y="150813"/>
            <a:ext cx="8859837" cy="6740525"/>
          </a:xfrm>
          <a:prstGeom prst="rect">
            <a:avLst/>
          </a:prstGeom>
          <a:noFill/>
          <a:ln w="9525">
            <a:noFill/>
            <a:miter lim="800000"/>
            <a:headEnd/>
            <a:tailEnd/>
          </a:ln>
        </p:spPr>
        <p:txBody>
          <a:bodyPr>
            <a:spAutoFit/>
          </a:bodyPr>
          <a:lstStyle/>
          <a:p>
            <a:r>
              <a:rPr lang="en-US">
                <a:latin typeface="Calibri" pitchFamily="34" charset="0"/>
              </a:rPr>
              <a:t>7-Preparing and implementing the necessary awareness programs on the content of the international treaties pertaining to the prohibition of weapons.</a:t>
            </a:r>
          </a:p>
          <a:p>
            <a:endParaRPr lang="en-US">
              <a:latin typeface="Calibri" pitchFamily="34" charset="0"/>
            </a:endParaRPr>
          </a:p>
          <a:p>
            <a:r>
              <a:rPr lang="en-US">
                <a:latin typeface="Calibri" pitchFamily="34" charset="0"/>
              </a:rPr>
              <a:t>8-Working as a center to ensure effective communications between the State and the Origination Prohibition Chemical Weapons , and the member States in the treaty for the prohibition of development, production, stockpiling and use of chemical weapons, and to work on their destruction .</a:t>
            </a:r>
          </a:p>
          <a:p>
            <a:endParaRPr lang="en-US">
              <a:latin typeface="Calibri" pitchFamily="34" charset="0"/>
            </a:endParaRPr>
          </a:p>
          <a:p>
            <a:r>
              <a:rPr lang="en-US">
                <a:latin typeface="Calibri" pitchFamily="34" charset="0"/>
              </a:rPr>
              <a:t>9- Issuing certificates containing the data for the end user of the scheduled which are imported by a third party.</a:t>
            </a:r>
          </a:p>
          <a:p>
            <a:endParaRPr lang="en-US">
              <a:latin typeface="Calibri" pitchFamily="34" charset="0"/>
            </a:endParaRPr>
          </a:p>
          <a:p>
            <a:r>
              <a:rPr lang="en-US">
                <a:latin typeface="Calibri" pitchFamily="34" charset="0"/>
              </a:rPr>
              <a:t>10- Monitoring and controlling the import, export, manufacturing, preparation, and consumption of the chemical substances that are listed in the treaty annexed chemical schedules, in addition to some discrete organic chemicals or those containing phosphorus or sulfur or fluoride(as defined in the convention).</a:t>
            </a:r>
          </a:p>
          <a:p>
            <a:endParaRPr lang="en-US">
              <a:latin typeface="Calibri" pitchFamily="34" charset="0"/>
            </a:endParaRPr>
          </a:p>
          <a:p>
            <a:r>
              <a:rPr lang="en-US">
                <a:latin typeface="Calibri" pitchFamily="34" charset="0"/>
              </a:rPr>
              <a:t>11-The quarantine of the banned substances which are listed in the schedule appended to the CWC, until a decision is made in their regard.</a:t>
            </a:r>
          </a:p>
          <a:p>
            <a:endParaRPr lang="en-US">
              <a:latin typeface="Calibri" pitchFamily="34" charset="0"/>
            </a:endParaRPr>
          </a:p>
          <a:p>
            <a:r>
              <a:rPr lang="en-US">
                <a:latin typeface="Calibri" pitchFamily="34" charset="0"/>
              </a:rPr>
              <a:t>12-Giving opinion on the applications to obtain licenses to conduct any of the works or practices mentioned in article 4 of the law no. (17) Of the year (2007).</a:t>
            </a:r>
          </a:p>
          <a:p>
            <a:endParaRPr lang="en-US">
              <a:latin typeface="Calibri" pitchFamily="34" charset="0"/>
            </a:endParaRPr>
          </a:p>
          <a:p>
            <a:r>
              <a:rPr lang="en-US">
                <a:latin typeface="Calibri" pitchFamily="34" charset="0"/>
              </a:rPr>
              <a:t>13- Participating in the international and regional conferences and meetings relevant to the prohibition of weapons.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z="3200" smtClean="0"/>
              <a:t>Laws &amp; Legislations</a:t>
            </a:r>
          </a:p>
        </p:txBody>
      </p:sp>
      <p:sp>
        <p:nvSpPr>
          <p:cNvPr id="23554" name="Rectangle 2"/>
          <p:cNvSpPr>
            <a:spLocks noChangeArrowheads="1"/>
          </p:cNvSpPr>
          <p:nvPr/>
        </p:nvSpPr>
        <p:spPr bwMode="auto">
          <a:xfrm>
            <a:off x="180975" y="1304925"/>
            <a:ext cx="8820150" cy="4524316"/>
          </a:xfrm>
          <a:prstGeom prst="rect">
            <a:avLst/>
          </a:prstGeom>
          <a:noFill/>
          <a:ln w="9525">
            <a:noFill/>
            <a:miter lim="800000"/>
            <a:headEnd/>
            <a:tailEnd/>
          </a:ln>
        </p:spPr>
        <p:txBody>
          <a:bodyPr>
            <a:spAutoFit/>
          </a:bodyPr>
          <a:lstStyle/>
          <a:p>
            <a:r>
              <a:rPr lang="en-US" dirty="0">
                <a:latin typeface="Calibri" pitchFamily="34" charset="0"/>
              </a:rPr>
              <a:t>1 - Establishment of the committee resolution No. 26 of year 2004 and modified by the resolution 45 in 2007.</a:t>
            </a:r>
          </a:p>
          <a:p>
            <a:endParaRPr lang="en-US" dirty="0">
              <a:latin typeface="Calibri" pitchFamily="34" charset="0"/>
            </a:endParaRPr>
          </a:p>
          <a:p>
            <a:r>
              <a:rPr lang="en-US" dirty="0">
                <a:latin typeface="Calibri" pitchFamily="34" charset="0"/>
              </a:rPr>
              <a:t>2 - Chemical Weapons Act No. 17 for the year 2007.</a:t>
            </a:r>
          </a:p>
          <a:p>
            <a:endParaRPr lang="en-US" dirty="0">
              <a:latin typeface="Calibri" pitchFamily="34" charset="0"/>
            </a:endParaRPr>
          </a:p>
          <a:p>
            <a:r>
              <a:rPr lang="en-US" dirty="0">
                <a:latin typeface="Calibri" pitchFamily="34" charset="0"/>
              </a:rPr>
              <a:t>3 - Draft amendment of the Chemical Weapons Act. (At issuance stage)</a:t>
            </a:r>
          </a:p>
          <a:p>
            <a:endParaRPr lang="en-US" dirty="0">
              <a:latin typeface="Calibri" pitchFamily="34" charset="0"/>
            </a:endParaRPr>
          </a:p>
          <a:p>
            <a:r>
              <a:rPr lang="en-US" dirty="0">
                <a:latin typeface="Calibri" pitchFamily="34" charset="0"/>
              </a:rPr>
              <a:t>4 - Draft of biological weapons Act. (At review stage)</a:t>
            </a:r>
          </a:p>
          <a:p>
            <a:endParaRPr lang="en-US" dirty="0">
              <a:latin typeface="Calibri" pitchFamily="34" charset="0"/>
            </a:endParaRPr>
          </a:p>
          <a:p>
            <a:r>
              <a:rPr lang="en-US" dirty="0">
                <a:latin typeface="Calibri" pitchFamily="34" charset="0"/>
              </a:rPr>
              <a:t>5 - Draft of the National program for controlling Nuclear Materials. (At review stage</a:t>
            </a:r>
            <a:r>
              <a:rPr lang="en-US" dirty="0" smtClean="0">
                <a:latin typeface="Calibri" pitchFamily="34" charset="0"/>
              </a:rPr>
              <a:t>)</a:t>
            </a:r>
          </a:p>
          <a:p>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r>
              <a:rPr lang="en-US" dirty="0" smtClean="0">
                <a:latin typeface="Calibri" pitchFamily="34" charset="0"/>
              </a:rPr>
              <a:t>Chemical weapons legislation (law) was the </a:t>
            </a:r>
            <a:r>
              <a:rPr lang="en-US" dirty="0" err="1" smtClean="0">
                <a:latin typeface="Calibri" pitchFamily="34" charset="0"/>
              </a:rPr>
              <a:t>first..Why</a:t>
            </a:r>
            <a:r>
              <a:rPr lang="en-US" dirty="0" smtClean="0">
                <a:latin typeface="Calibri" pitchFamily="34" charset="0"/>
              </a:rPr>
              <a:t>?</a:t>
            </a:r>
          </a:p>
          <a:p>
            <a:endParaRPr lang="en-US" dirty="0" smtClean="0">
              <a:latin typeface="Calibri" pitchFamily="34" charset="0"/>
            </a:endParaRPr>
          </a:p>
          <a:p>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z="3200" smtClean="0"/>
              <a:t>Declarations and official inspections</a:t>
            </a:r>
          </a:p>
        </p:txBody>
      </p:sp>
      <p:sp>
        <p:nvSpPr>
          <p:cNvPr id="21506" name="Rectangle 2"/>
          <p:cNvSpPr>
            <a:spLocks noChangeArrowheads="1"/>
          </p:cNvSpPr>
          <p:nvPr/>
        </p:nvSpPr>
        <p:spPr bwMode="auto">
          <a:xfrm>
            <a:off x="120650" y="1582738"/>
            <a:ext cx="8899525" cy="2584450"/>
          </a:xfrm>
          <a:prstGeom prst="rect">
            <a:avLst/>
          </a:prstGeom>
          <a:noFill/>
          <a:ln w="9525">
            <a:noFill/>
            <a:miter lim="800000"/>
            <a:headEnd/>
            <a:tailEnd/>
          </a:ln>
        </p:spPr>
        <p:txBody>
          <a:bodyPr>
            <a:spAutoFit/>
          </a:bodyPr>
          <a:lstStyle/>
          <a:p>
            <a:r>
              <a:rPr lang="en-US">
                <a:latin typeface="Calibri" pitchFamily="34" charset="0"/>
              </a:rPr>
              <a:t>• The Primary declaration on 04/06/2004.</a:t>
            </a:r>
          </a:p>
          <a:p>
            <a:endParaRPr lang="en-US">
              <a:latin typeface="Calibri" pitchFamily="34" charset="0"/>
            </a:endParaRPr>
          </a:p>
          <a:p>
            <a:r>
              <a:rPr lang="en-US">
                <a:latin typeface="Calibri" pitchFamily="34" charset="0"/>
              </a:rPr>
              <a:t>•The Second annual declaration in 2005 for chemical substances and facilities.</a:t>
            </a:r>
          </a:p>
          <a:p>
            <a:endParaRPr lang="en-US">
              <a:latin typeface="Calibri" pitchFamily="34" charset="0"/>
            </a:endParaRPr>
          </a:p>
          <a:p>
            <a:r>
              <a:rPr lang="en-US">
                <a:latin typeface="Calibri" pitchFamily="34" charset="0"/>
              </a:rPr>
              <a:t>• The Third annual declaration in 2006 of chemical substances and facilities.</a:t>
            </a:r>
          </a:p>
          <a:p>
            <a:endParaRPr lang="en-US">
              <a:latin typeface="Calibri" pitchFamily="34" charset="0"/>
            </a:endParaRPr>
          </a:p>
          <a:p>
            <a:r>
              <a:rPr lang="en-US">
                <a:latin typeface="Calibri" pitchFamily="34" charset="0"/>
              </a:rPr>
              <a:t>• The Fourth annual declaration in 2007 of chemical substance and facilities.</a:t>
            </a:r>
          </a:p>
          <a:p>
            <a:endParaRPr lang="en-US">
              <a:latin typeface="Calibri" pitchFamily="34" charset="0"/>
            </a:endParaRPr>
          </a:p>
          <a:p>
            <a:r>
              <a:rPr lang="en-US">
                <a:latin typeface="Calibri" pitchFamily="34" charset="0"/>
              </a:rPr>
              <a:t>•the Fifth annual declaration in 2008 of chemical substances and facilities.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214313" y="214313"/>
            <a:ext cx="8715375" cy="4493538"/>
          </a:xfrm>
          <a:prstGeom prst="rect">
            <a:avLst/>
          </a:prstGeom>
          <a:noFill/>
          <a:ln w="9525">
            <a:noFill/>
            <a:miter lim="800000"/>
            <a:headEnd/>
            <a:tailEnd/>
          </a:ln>
        </p:spPr>
        <p:txBody>
          <a:bodyPr>
            <a:spAutoFit/>
          </a:bodyPr>
          <a:lstStyle/>
          <a:p>
            <a:r>
              <a:rPr lang="en-GB" sz="2200" dirty="0">
                <a:latin typeface="+mj-lt"/>
              </a:rPr>
              <a:t>Article IV </a:t>
            </a:r>
          </a:p>
          <a:p>
            <a:endParaRPr lang="en-GB" sz="2200" dirty="0">
              <a:latin typeface="+mj-lt"/>
            </a:endParaRPr>
          </a:p>
          <a:p>
            <a:r>
              <a:rPr lang="en-GB" sz="2200" dirty="0">
                <a:latin typeface="+mj-lt"/>
              </a:rPr>
              <a:t>Each State Party to this Convention shall, in accordance with its constitutional processes, take any necessary measures to prohibit and prevent the development, production, stockpiling, acquisition, or retention of the agents, toxins, weapons, equipment and means of delivery specified in article I of the Convention, within the territory of such State, under its jurisdiction or under its control anywhere.</a:t>
            </a:r>
          </a:p>
          <a:p>
            <a:endParaRPr lang="en-GB" sz="2200" dirty="0">
              <a:latin typeface="+mj-lt"/>
            </a:endParaRPr>
          </a:p>
          <a:p>
            <a:r>
              <a:rPr lang="en-GB" sz="2200" dirty="0">
                <a:latin typeface="+mj-lt"/>
              </a:rPr>
              <a:t> </a:t>
            </a:r>
          </a:p>
          <a:p>
            <a:pPr>
              <a:buFont typeface="Symbol" pitchFamily="18" charset="2"/>
              <a:buChar char="·"/>
            </a:pPr>
            <a:r>
              <a:rPr lang="en-GB" sz="2200" dirty="0">
                <a:latin typeface="+mj-lt"/>
              </a:rPr>
              <a:t>Article IV </a:t>
            </a:r>
          </a:p>
          <a:p>
            <a:r>
              <a:rPr lang="en-GB" sz="2200" dirty="0">
                <a:latin typeface="+mj-lt"/>
              </a:rPr>
              <a:t>To take any national measures necessary to implement the provisions of the BWC domestically.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p:cNvSpPr>
            <a:spLocks noGrp="1"/>
          </p:cNvSpPr>
          <p:nvPr>
            <p:ph type="title"/>
          </p:nvPr>
        </p:nvSpPr>
        <p:spPr/>
        <p:txBody>
          <a:bodyPr/>
          <a:lstStyle/>
          <a:p>
            <a:pPr eaLnBrk="1" hangingPunct="1"/>
            <a:r>
              <a:rPr lang="en-US" sz="3200" smtClean="0"/>
              <a:t>Inspections:</a:t>
            </a:r>
          </a:p>
        </p:txBody>
      </p:sp>
      <p:sp>
        <p:nvSpPr>
          <p:cNvPr id="22530" name="Rectangle 3"/>
          <p:cNvSpPr>
            <a:spLocks noChangeArrowheads="1"/>
          </p:cNvSpPr>
          <p:nvPr/>
        </p:nvSpPr>
        <p:spPr bwMode="auto">
          <a:xfrm>
            <a:off x="252413" y="1304925"/>
            <a:ext cx="8758237" cy="3416300"/>
          </a:xfrm>
          <a:prstGeom prst="rect">
            <a:avLst/>
          </a:prstGeom>
          <a:noFill/>
          <a:ln w="9525">
            <a:noFill/>
            <a:miter lim="800000"/>
            <a:headEnd/>
            <a:tailEnd/>
          </a:ln>
        </p:spPr>
        <p:txBody>
          <a:bodyPr>
            <a:spAutoFit/>
          </a:bodyPr>
          <a:lstStyle/>
          <a:p>
            <a:r>
              <a:rPr lang="en-US">
                <a:latin typeface="Calibri" pitchFamily="34" charset="0"/>
              </a:rPr>
              <a:t>• The first inspection was during (20-25) November 2005 which covered the following plants:</a:t>
            </a:r>
          </a:p>
          <a:p>
            <a:endParaRPr lang="en-US">
              <a:latin typeface="Calibri" pitchFamily="34" charset="0"/>
            </a:endParaRPr>
          </a:p>
          <a:p>
            <a:r>
              <a:rPr lang="en-US">
                <a:latin typeface="Calibri" pitchFamily="34" charset="0"/>
              </a:rPr>
              <a:t>          I.      Qatar Fertilizer Company (QAFCO)</a:t>
            </a:r>
          </a:p>
          <a:p>
            <a:endParaRPr lang="en-US">
              <a:latin typeface="Calibri" pitchFamily="34" charset="0"/>
            </a:endParaRPr>
          </a:p>
          <a:p>
            <a:r>
              <a:rPr lang="en-US">
                <a:latin typeface="Calibri" pitchFamily="34" charset="0"/>
              </a:rPr>
              <a:t>          II.      Qatar  Detergent Company (QDC)</a:t>
            </a:r>
          </a:p>
          <a:p>
            <a:endParaRPr lang="en-US">
              <a:latin typeface="Calibri" pitchFamily="34" charset="0"/>
            </a:endParaRPr>
          </a:p>
          <a:p>
            <a:r>
              <a:rPr lang="en-US">
                <a:latin typeface="Calibri" pitchFamily="34" charset="0"/>
              </a:rPr>
              <a:t>• The second inspection was during the period 29-31 July 2007 which covered Qatar Vinyl Co. (QVC)</a:t>
            </a:r>
          </a:p>
          <a:p>
            <a:endParaRPr lang="en-US">
              <a:latin typeface="Calibri" pitchFamily="34" charset="0"/>
            </a:endParaRPr>
          </a:p>
          <a:p>
            <a:r>
              <a:rPr lang="en-US">
                <a:latin typeface="Calibri" pitchFamily="34" charset="0"/>
              </a:rPr>
              <a:t>• The third inspection was during the period from 7-9 October 2007 which covered Fuel Additives Company (QAFAC)</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z="3200" smtClean="0"/>
              <a:t>Education and Training</a:t>
            </a:r>
          </a:p>
        </p:txBody>
      </p:sp>
      <p:graphicFrame>
        <p:nvGraphicFramePr>
          <p:cNvPr id="3" name="Table 2"/>
          <p:cNvGraphicFramePr>
            <a:graphicFrameLocks noGrp="1"/>
          </p:cNvGraphicFramePr>
          <p:nvPr/>
        </p:nvGraphicFramePr>
        <p:xfrm>
          <a:off x="1524000" y="1397000"/>
          <a:ext cx="6096000" cy="5247640"/>
        </p:xfrm>
        <a:graphic>
          <a:graphicData uri="http://schemas.openxmlformats.org/drawingml/2006/table">
            <a:tbl>
              <a:tblPr firstRow="1" bandRow="1">
                <a:tableStyleId>{5A111915-BE36-4E01-A7E5-04B1672EAD32}</a:tableStyleId>
              </a:tblPr>
              <a:tblGrid>
                <a:gridCol w="3048000"/>
                <a:gridCol w="3048000"/>
              </a:tblGrid>
              <a:tr h="370840">
                <a:tc>
                  <a:txBody>
                    <a:bodyPr/>
                    <a:lstStyle/>
                    <a:p>
                      <a:pPr marL="0" marR="0">
                        <a:spcBef>
                          <a:spcPts val="0"/>
                        </a:spcBef>
                        <a:spcAft>
                          <a:spcPts val="1600"/>
                        </a:spcAft>
                      </a:pPr>
                      <a:r>
                        <a:rPr lang="en-US" sz="1600">
                          <a:latin typeface="Times"/>
                          <a:ea typeface="Cambria"/>
                          <a:cs typeface="Times"/>
                        </a:rPr>
                        <a:t>Event</a:t>
                      </a:r>
                      <a:endParaRPr lang="en-US" sz="1200">
                        <a:latin typeface="Times New Roman"/>
                        <a:ea typeface="Cambria"/>
                        <a:cs typeface="Times New Roman"/>
                      </a:endParaRPr>
                    </a:p>
                  </a:txBody>
                  <a:tcPr marL="68580" marR="68580" marT="0" marB="0"/>
                </a:tc>
                <a:tc>
                  <a:txBody>
                    <a:bodyPr/>
                    <a:lstStyle/>
                    <a:p>
                      <a:pPr marL="0" marR="0">
                        <a:spcBef>
                          <a:spcPts val="0"/>
                        </a:spcBef>
                        <a:spcAft>
                          <a:spcPts val="1600"/>
                        </a:spcAft>
                      </a:pPr>
                      <a:r>
                        <a:rPr lang="en-US" sz="1600">
                          <a:latin typeface="Times"/>
                          <a:ea typeface="Cambria"/>
                          <a:cs typeface="Times"/>
                        </a:rPr>
                        <a:t>Date</a:t>
                      </a:r>
                      <a:endParaRPr lang="en-US" sz="1200">
                        <a:latin typeface="Times New Roman"/>
                        <a:ea typeface="Cambria"/>
                        <a:cs typeface="Times New Roman"/>
                      </a:endParaRPr>
                    </a:p>
                  </a:txBody>
                  <a:tcPr marL="68580" marR="68580" marT="0" marB="0"/>
                </a:tc>
              </a:tr>
              <a:tr h="370840">
                <a:tc>
                  <a:txBody>
                    <a:bodyPr/>
                    <a:lstStyle/>
                    <a:p>
                      <a:pPr marL="0" marR="0">
                        <a:spcBef>
                          <a:spcPts val="0"/>
                        </a:spcBef>
                        <a:spcAft>
                          <a:spcPts val="1600"/>
                        </a:spcAft>
                      </a:pPr>
                      <a:r>
                        <a:rPr lang="en-US" sz="1600">
                          <a:latin typeface="Times"/>
                          <a:ea typeface="Cambria"/>
                          <a:cs typeface="Times"/>
                        </a:rPr>
                        <a:t>Basic and advanced course (protection against chemical weapons)</a:t>
                      </a:r>
                      <a:endParaRPr lang="en-US" sz="1200">
                        <a:latin typeface="Times New Roman"/>
                        <a:ea typeface="Cambria"/>
                        <a:cs typeface="Times New Roman"/>
                      </a:endParaRPr>
                    </a:p>
                  </a:txBody>
                  <a:tcPr marL="68580" marR="68580" marT="0" marB="0"/>
                </a:tc>
                <a:tc>
                  <a:txBody>
                    <a:bodyPr/>
                    <a:lstStyle/>
                    <a:p>
                      <a:pPr marL="0" marR="0">
                        <a:spcBef>
                          <a:spcPts val="0"/>
                        </a:spcBef>
                        <a:spcAft>
                          <a:spcPts val="1600"/>
                        </a:spcAft>
                      </a:pPr>
                      <a:r>
                        <a:rPr lang="en-US" sz="1600">
                          <a:latin typeface="Times"/>
                          <a:ea typeface="Cambria"/>
                          <a:cs typeface="Times"/>
                        </a:rPr>
                        <a:t>6-14/07/2004).</a:t>
                      </a:r>
                      <a:endParaRPr lang="en-US" sz="1200">
                        <a:latin typeface="Times New Roman"/>
                        <a:ea typeface="Cambria"/>
                        <a:cs typeface="Times New Roman"/>
                      </a:endParaRPr>
                    </a:p>
                    <a:p>
                      <a:pPr marL="0" marR="0">
                        <a:spcBef>
                          <a:spcPts val="0"/>
                        </a:spcBef>
                        <a:spcAft>
                          <a:spcPts val="1600"/>
                        </a:spcAft>
                      </a:pPr>
                      <a:r>
                        <a:rPr lang="en-US" sz="1600">
                          <a:latin typeface="Times"/>
                          <a:ea typeface="Cambria"/>
                          <a:cs typeface="Times"/>
                        </a:rPr>
                        <a:t> </a:t>
                      </a:r>
                      <a:endParaRPr lang="en-US" sz="1200">
                        <a:latin typeface="Times New Roman"/>
                        <a:ea typeface="Cambria"/>
                        <a:cs typeface="Times New Roman"/>
                      </a:endParaRPr>
                    </a:p>
                  </a:txBody>
                  <a:tcPr marL="68580" marR="68580" marT="0" marB="0"/>
                </a:tc>
              </a:tr>
              <a:tr h="370840">
                <a:tc>
                  <a:txBody>
                    <a:bodyPr/>
                    <a:lstStyle/>
                    <a:p>
                      <a:pPr marL="0" marR="0">
                        <a:spcBef>
                          <a:spcPts val="0"/>
                        </a:spcBef>
                        <a:spcAft>
                          <a:spcPts val="1600"/>
                        </a:spcAft>
                      </a:pPr>
                      <a:r>
                        <a:rPr lang="en-US" sz="1600" dirty="0">
                          <a:latin typeface="Times"/>
                          <a:ea typeface="Cambria"/>
                          <a:cs typeface="Times"/>
                        </a:rPr>
                        <a:t>Regional workshop on legislation and measures concerning the implementation of the Convention on the Prohibition of Chemical Weapons</a:t>
                      </a:r>
                      <a:endParaRPr lang="en-US" sz="1200" dirty="0">
                        <a:latin typeface="Times New Roman"/>
                        <a:ea typeface="Cambria"/>
                        <a:cs typeface="Times New Roman"/>
                      </a:endParaRPr>
                    </a:p>
                  </a:txBody>
                  <a:tcPr marL="68580" marR="68580" marT="0" marB="0"/>
                </a:tc>
                <a:tc>
                  <a:txBody>
                    <a:bodyPr/>
                    <a:lstStyle/>
                    <a:p>
                      <a:pPr marL="0" marR="0">
                        <a:spcBef>
                          <a:spcPts val="0"/>
                        </a:spcBef>
                        <a:spcAft>
                          <a:spcPts val="1600"/>
                        </a:spcAft>
                      </a:pPr>
                      <a:r>
                        <a:rPr lang="en-US" sz="1600">
                          <a:latin typeface="Times"/>
                          <a:ea typeface="Cambria"/>
                          <a:cs typeface="Times"/>
                        </a:rPr>
                        <a:t>14-17/3/2005</a:t>
                      </a:r>
                      <a:endParaRPr lang="en-US" sz="1200">
                        <a:latin typeface="Times New Roman"/>
                        <a:ea typeface="Cambria"/>
                        <a:cs typeface="Times New Roman"/>
                      </a:endParaRPr>
                    </a:p>
                  </a:txBody>
                  <a:tcPr marL="68580" marR="68580" marT="0" marB="0"/>
                </a:tc>
              </a:tr>
              <a:tr h="370840">
                <a:tc>
                  <a:txBody>
                    <a:bodyPr/>
                    <a:lstStyle/>
                    <a:p>
                      <a:pPr marL="0" marR="0">
                        <a:spcBef>
                          <a:spcPts val="0"/>
                        </a:spcBef>
                        <a:spcAft>
                          <a:spcPts val="1600"/>
                        </a:spcAft>
                      </a:pPr>
                      <a:r>
                        <a:rPr lang="en-US" sz="1600">
                          <a:latin typeface="Times"/>
                          <a:ea typeface="Cambria"/>
                          <a:cs typeface="Times"/>
                        </a:rPr>
                        <a:t>A special seminar for officers and units commanders responding (protection against chemical weapons)</a:t>
                      </a:r>
                      <a:endParaRPr lang="en-US" sz="1200">
                        <a:latin typeface="Times New Roman"/>
                        <a:ea typeface="Cambria"/>
                        <a:cs typeface="Times New Roman"/>
                      </a:endParaRPr>
                    </a:p>
                  </a:txBody>
                  <a:tcPr marL="68580" marR="68580" marT="0" marB="0"/>
                </a:tc>
                <a:tc>
                  <a:txBody>
                    <a:bodyPr/>
                    <a:lstStyle/>
                    <a:p>
                      <a:pPr marL="0" marR="0">
                        <a:spcBef>
                          <a:spcPts val="0"/>
                        </a:spcBef>
                        <a:spcAft>
                          <a:spcPts val="1600"/>
                        </a:spcAft>
                      </a:pPr>
                      <a:r>
                        <a:rPr lang="en-US" sz="1600">
                          <a:latin typeface="Times"/>
                          <a:ea typeface="Cambria"/>
                          <a:cs typeface="Times"/>
                        </a:rPr>
                        <a:t>20-23/3/2005</a:t>
                      </a:r>
                      <a:endParaRPr lang="en-US" sz="1200">
                        <a:latin typeface="Times New Roman"/>
                        <a:ea typeface="Cambria"/>
                        <a:cs typeface="Times New Roman"/>
                      </a:endParaRPr>
                    </a:p>
                  </a:txBody>
                  <a:tcPr marL="68580" marR="68580" marT="0" marB="0"/>
                </a:tc>
              </a:tr>
              <a:tr h="370840">
                <a:tc>
                  <a:txBody>
                    <a:bodyPr/>
                    <a:lstStyle/>
                    <a:p>
                      <a:pPr marL="0" marR="0">
                        <a:spcBef>
                          <a:spcPts val="0"/>
                        </a:spcBef>
                        <a:spcAft>
                          <a:spcPts val="1600"/>
                        </a:spcAft>
                      </a:pPr>
                      <a:r>
                        <a:rPr lang="en-US" sz="1600">
                          <a:latin typeface="Times"/>
                          <a:ea typeface="Cambria"/>
                          <a:cs typeface="Times"/>
                        </a:rPr>
                        <a:t>Security alert Symposium (Asiad 2006- Doha) under the supervision of the Athens Olympic Games in 2004 to combat chemical terrorism</a:t>
                      </a:r>
                      <a:endParaRPr lang="en-US" sz="1200">
                        <a:latin typeface="Times New Roman"/>
                        <a:ea typeface="Cambria"/>
                        <a:cs typeface="Times New Roman"/>
                      </a:endParaRPr>
                    </a:p>
                  </a:txBody>
                  <a:tcPr marL="68580" marR="68580" marT="0" marB="0"/>
                </a:tc>
                <a:tc>
                  <a:txBody>
                    <a:bodyPr/>
                    <a:lstStyle/>
                    <a:p>
                      <a:pPr marL="0" marR="0">
                        <a:spcBef>
                          <a:spcPts val="0"/>
                        </a:spcBef>
                        <a:spcAft>
                          <a:spcPts val="1600"/>
                        </a:spcAft>
                      </a:pPr>
                      <a:r>
                        <a:rPr lang="en-US" sz="1600" dirty="0">
                          <a:latin typeface="Times"/>
                          <a:ea typeface="Cambria"/>
                          <a:cs typeface="Times"/>
                        </a:rPr>
                        <a:t>3-4/4/2005</a:t>
                      </a:r>
                      <a:endParaRPr lang="en-US" sz="1200" dirty="0">
                        <a:latin typeface="Times New Roman"/>
                        <a:ea typeface="Cambria"/>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773238" y="469900"/>
          <a:ext cx="6096000" cy="5984240"/>
        </p:xfrm>
        <a:graphic>
          <a:graphicData uri="http://schemas.openxmlformats.org/drawingml/2006/table">
            <a:tbl>
              <a:tblPr firstRow="1" bandRow="1">
                <a:tableStyleId>{5C22544A-7EE6-4342-B048-85BDC9FD1C3A}</a:tableStyleId>
              </a:tblPr>
              <a:tblGrid>
                <a:gridCol w="3048000"/>
                <a:gridCol w="3048000"/>
              </a:tblGrid>
              <a:tr h="370840">
                <a:tc>
                  <a:txBody>
                    <a:bodyPr/>
                    <a:lstStyle/>
                    <a:p>
                      <a:endParaRPr lang="en-US" dirty="0"/>
                    </a:p>
                  </a:txBody>
                  <a:tcPr/>
                </a:tc>
                <a:tc>
                  <a:txBody>
                    <a:bodyPr/>
                    <a:lstStyle/>
                    <a:p>
                      <a:endParaRPr lang="en-US"/>
                    </a:p>
                  </a:txBody>
                  <a:tcPr/>
                </a:tc>
              </a:tr>
              <a:tr h="370840">
                <a:tc>
                  <a:txBody>
                    <a:bodyPr/>
                    <a:lstStyle/>
                    <a:p>
                      <a:pPr marL="0" marR="0">
                        <a:spcBef>
                          <a:spcPts val="0"/>
                        </a:spcBef>
                        <a:spcAft>
                          <a:spcPts val="1600"/>
                        </a:spcAft>
                      </a:pPr>
                      <a:r>
                        <a:rPr lang="en-US" sz="1600">
                          <a:latin typeface="Times"/>
                          <a:ea typeface="Cambria"/>
                          <a:cs typeface="Times"/>
                        </a:rPr>
                        <a:t>Event</a:t>
                      </a:r>
                      <a:endParaRPr lang="en-US" sz="1200">
                        <a:latin typeface="Times New Roman"/>
                        <a:ea typeface="Cambria"/>
                        <a:cs typeface="Times New Roman"/>
                      </a:endParaRPr>
                    </a:p>
                  </a:txBody>
                  <a:tcPr marL="68580" marR="68580" marT="0" marB="0"/>
                </a:tc>
                <a:tc>
                  <a:txBody>
                    <a:bodyPr/>
                    <a:lstStyle/>
                    <a:p>
                      <a:pPr marL="0" marR="0">
                        <a:spcBef>
                          <a:spcPts val="0"/>
                        </a:spcBef>
                        <a:spcAft>
                          <a:spcPts val="1600"/>
                        </a:spcAft>
                      </a:pPr>
                      <a:r>
                        <a:rPr lang="en-US" sz="1600">
                          <a:latin typeface="Times"/>
                          <a:ea typeface="Cambria"/>
                          <a:cs typeface="Times"/>
                        </a:rPr>
                        <a:t>Date</a:t>
                      </a:r>
                      <a:endParaRPr lang="en-US" sz="1200">
                        <a:latin typeface="Times New Roman"/>
                        <a:ea typeface="Cambria"/>
                        <a:cs typeface="Times New Roman"/>
                      </a:endParaRPr>
                    </a:p>
                  </a:txBody>
                  <a:tcPr marL="68580" marR="68580" marT="0" marB="0"/>
                </a:tc>
              </a:tr>
              <a:tr h="370840">
                <a:tc>
                  <a:txBody>
                    <a:bodyPr/>
                    <a:lstStyle/>
                    <a:p>
                      <a:pPr marL="0" marR="0">
                        <a:spcBef>
                          <a:spcPts val="0"/>
                        </a:spcBef>
                        <a:spcAft>
                          <a:spcPts val="1600"/>
                        </a:spcAft>
                      </a:pPr>
                      <a:r>
                        <a:rPr lang="en-US" sz="1600">
                          <a:latin typeface="Times"/>
                          <a:ea typeface="Cambria"/>
                          <a:cs typeface="Times"/>
                        </a:rPr>
                        <a:t>Three special courses for the rehabilitation of chemical control team in preparation for the Doha Asian Games "Doha Asiad in 2006," included (25) trainees per course,</a:t>
                      </a:r>
                      <a:endParaRPr lang="en-US" sz="1200">
                        <a:latin typeface="Times New Roman"/>
                        <a:ea typeface="Cambria"/>
                        <a:cs typeface="Times New Roman"/>
                      </a:endParaRPr>
                    </a:p>
                    <a:p>
                      <a:pPr marL="0" marR="0">
                        <a:spcBef>
                          <a:spcPts val="0"/>
                        </a:spcBef>
                        <a:spcAft>
                          <a:spcPts val="1600"/>
                        </a:spcAft>
                      </a:pPr>
                      <a:r>
                        <a:rPr lang="en-US" sz="1600">
                          <a:latin typeface="Calibri"/>
                          <a:ea typeface="Cambria"/>
                          <a:cs typeface="Calibri"/>
                        </a:rPr>
                        <a:t>•</a:t>
                      </a:r>
                      <a:r>
                        <a:rPr lang="en-US" sz="1600">
                          <a:latin typeface="Times"/>
                          <a:ea typeface="Cambria"/>
                          <a:cs typeface="Times"/>
                        </a:rPr>
                        <a:t> The First:</a:t>
                      </a:r>
                      <a:endParaRPr lang="en-US" sz="1200">
                        <a:latin typeface="Times New Roman"/>
                        <a:ea typeface="Cambria"/>
                        <a:cs typeface="Times New Roman"/>
                      </a:endParaRPr>
                    </a:p>
                    <a:p>
                      <a:pPr marL="0" marR="0">
                        <a:spcBef>
                          <a:spcPts val="0"/>
                        </a:spcBef>
                        <a:spcAft>
                          <a:spcPts val="1600"/>
                        </a:spcAft>
                      </a:pPr>
                      <a:r>
                        <a:rPr lang="en-US" sz="1600">
                          <a:latin typeface="Calibri"/>
                          <a:ea typeface="Cambria"/>
                          <a:cs typeface="Calibri"/>
                        </a:rPr>
                        <a:t>•</a:t>
                      </a:r>
                      <a:r>
                        <a:rPr lang="en-US" sz="1600">
                          <a:latin typeface="Times"/>
                          <a:ea typeface="Cambria"/>
                          <a:cs typeface="Times"/>
                        </a:rPr>
                        <a:t> The second</a:t>
                      </a:r>
                      <a:endParaRPr lang="en-US" sz="1200">
                        <a:latin typeface="Times New Roman"/>
                        <a:ea typeface="Cambria"/>
                        <a:cs typeface="Times New Roman"/>
                      </a:endParaRPr>
                    </a:p>
                    <a:p>
                      <a:pPr marL="0" marR="0">
                        <a:spcBef>
                          <a:spcPts val="0"/>
                        </a:spcBef>
                        <a:spcAft>
                          <a:spcPts val="1600"/>
                        </a:spcAft>
                      </a:pPr>
                      <a:r>
                        <a:rPr lang="en-US" sz="1600">
                          <a:latin typeface="Calibri"/>
                          <a:ea typeface="Cambria"/>
                          <a:cs typeface="Calibri"/>
                        </a:rPr>
                        <a:t>•</a:t>
                      </a:r>
                      <a:r>
                        <a:rPr lang="en-US" sz="1600">
                          <a:latin typeface="Times"/>
                          <a:ea typeface="Cambria"/>
                          <a:cs typeface="Times"/>
                        </a:rPr>
                        <a:t> The Third</a:t>
                      </a:r>
                      <a:endParaRPr lang="en-US" sz="1200">
                        <a:latin typeface="Times New Roman"/>
                        <a:ea typeface="Cambria"/>
                        <a:cs typeface="Times New Roman"/>
                      </a:endParaRPr>
                    </a:p>
                  </a:txBody>
                  <a:tcPr marL="68580" marR="68580" marT="0" marB="0"/>
                </a:tc>
                <a:tc>
                  <a:txBody>
                    <a:bodyPr/>
                    <a:lstStyle/>
                    <a:p>
                      <a:pPr marL="0" marR="0">
                        <a:spcBef>
                          <a:spcPts val="0"/>
                        </a:spcBef>
                        <a:spcAft>
                          <a:spcPts val="1600"/>
                        </a:spcAft>
                      </a:pPr>
                      <a:r>
                        <a:rPr lang="en-US" sz="1600">
                          <a:latin typeface="Times"/>
                          <a:ea typeface="Cambria"/>
                          <a:cs typeface="Times"/>
                        </a:rPr>
                        <a:t> </a:t>
                      </a:r>
                      <a:endParaRPr lang="en-US" sz="1200">
                        <a:latin typeface="Times New Roman"/>
                        <a:ea typeface="Cambria"/>
                        <a:cs typeface="Times New Roman"/>
                      </a:endParaRPr>
                    </a:p>
                    <a:p>
                      <a:pPr marL="0" marR="0">
                        <a:spcBef>
                          <a:spcPts val="0"/>
                        </a:spcBef>
                        <a:spcAft>
                          <a:spcPts val="1600"/>
                        </a:spcAft>
                      </a:pPr>
                      <a:r>
                        <a:rPr lang="en-US" sz="1600">
                          <a:latin typeface="Times"/>
                          <a:ea typeface="Cambria"/>
                          <a:cs typeface="Times"/>
                        </a:rPr>
                        <a:t> </a:t>
                      </a:r>
                      <a:endParaRPr lang="en-US" sz="1200">
                        <a:latin typeface="Times New Roman"/>
                        <a:ea typeface="Cambria"/>
                        <a:cs typeface="Times New Roman"/>
                      </a:endParaRPr>
                    </a:p>
                    <a:p>
                      <a:pPr marL="0" marR="0">
                        <a:spcBef>
                          <a:spcPts val="0"/>
                        </a:spcBef>
                        <a:spcAft>
                          <a:spcPts val="1600"/>
                        </a:spcAft>
                      </a:pPr>
                      <a:r>
                        <a:rPr lang="en-US" sz="1600">
                          <a:latin typeface="Times"/>
                          <a:ea typeface="Cambria"/>
                          <a:cs typeface="Times"/>
                        </a:rPr>
                        <a:t> </a:t>
                      </a:r>
                      <a:endParaRPr lang="en-US" sz="1200">
                        <a:latin typeface="Times New Roman"/>
                        <a:ea typeface="Cambria"/>
                        <a:cs typeface="Times New Roman"/>
                      </a:endParaRPr>
                    </a:p>
                    <a:p>
                      <a:pPr marL="0" marR="0">
                        <a:spcBef>
                          <a:spcPts val="0"/>
                        </a:spcBef>
                        <a:spcAft>
                          <a:spcPts val="1600"/>
                        </a:spcAft>
                      </a:pPr>
                      <a:r>
                        <a:rPr lang="en-US" sz="1600">
                          <a:latin typeface="Times"/>
                          <a:ea typeface="Cambria"/>
                          <a:cs typeface="Times"/>
                        </a:rPr>
                        <a:t>13 - 24/8/2005</a:t>
                      </a:r>
                      <a:endParaRPr lang="en-US" sz="1200">
                        <a:latin typeface="Times New Roman"/>
                        <a:ea typeface="Cambria"/>
                        <a:cs typeface="Times New Roman"/>
                      </a:endParaRPr>
                    </a:p>
                    <a:p>
                      <a:pPr marL="0" marR="0">
                        <a:spcBef>
                          <a:spcPts val="0"/>
                        </a:spcBef>
                        <a:spcAft>
                          <a:spcPts val="1600"/>
                        </a:spcAft>
                      </a:pPr>
                      <a:r>
                        <a:rPr lang="en-US" sz="1600">
                          <a:latin typeface="Times"/>
                          <a:ea typeface="Cambria"/>
                          <a:cs typeface="Times"/>
                        </a:rPr>
                        <a:t> </a:t>
                      </a:r>
                      <a:endParaRPr lang="en-US" sz="1200">
                        <a:latin typeface="Times New Roman"/>
                        <a:ea typeface="Cambria"/>
                        <a:cs typeface="Times New Roman"/>
                      </a:endParaRPr>
                    </a:p>
                    <a:p>
                      <a:pPr marL="0" marR="0">
                        <a:spcBef>
                          <a:spcPts val="0"/>
                        </a:spcBef>
                        <a:spcAft>
                          <a:spcPts val="1600"/>
                        </a:spcAft>
                      </a:pPr>
                      <a:r>
                        <a:rPr lang="en-US" sz="1600">
                          <a:latin typeface="Times"/>
                          <a:ea typeface="Cambria"/>
                          <a:cs typeface="Times"/>
                        </a:rPr>
                        <a:t>14 - 24/11/2005</a:t>
                      </a:r>
                      <a:endParaRPr lang="en-US" sz="1200">
                        <a:latin typeface="Times New Roman"/>
                        <a:ea typeface="Cambria"/>
                        <a:cs typeface="Times New Roman"/>
                      </a:endParaRPr>
                    </a:p>
                    <a:p>
                      <a:pPr marL="0" marR="0">
                        <a:spcBef>
                          <a:spcPts val="0"/>
                        </a:spcBef>
                        <a:spcAft>
                          <a:spcPts val="1600"/>
                        </a:spcAft>
                      </a:pPr>
                      <a:r>
                        <a:rPr lang="en-US" sz="1600">
                          <a:latin typeface="Times"/>
                          <a:ea typeface="Cambria"/>
                          <a:cs typeface="Times"/>
                        </a:rPr>
                        <a:t>21 - 25/5/2006</a:t>
                      </a:r>
                      <a:endParaRPr lang="en-US" sz="1200">
                        <a:latin typeface="Times New Roman"/>
                        <a:ea typeface="Cambria"/>
                        <a:cs typeface="Times New Roman"/>
                      </a:endParaRPr>
                    </a:p>
                  </a:txBody>
                  <a:tcPr marL="68580" marR="68580" marT="0" marB="0"/>
                </a:tc>
              </a:tr>
              <a:tr h="370840">
                <a:tc>
                  <a:txBody>
                    <a:bodyPr/>
                    <a:lstStyle/>
                    <a:p>
                      <a:pPr marL="0" marR="0">
                        <a:spcBef>
                          <a:spcPts val="0"/>
                        </a:spcBef>
                        <a:spcAft>
                          <a:spcPts val="1600"/>
                        </a:spcAft>
                      </a:pPr>
                      <a:r>
                        <a:rPr lang="en-US" sz="1600">
                          <a:latin typeface="Times"/>
                          <a:ea typeface="Cambria"/>
                          <a:cs typeface="Times"/>
                        </a:rPr>
                        <a:t>Training Course for the analysis of chemical substances used in chemical weapons, held in (Slovakia), and was attended by (15) participants from Qatar armed forces and some of Qatari governmental bodies and ministries</a:t>
                      </a:r>
                      <a:endParaRPr lang="en-US" sz="1200">
                        <a:latin typeface="Times New Roman"/>
                        <a:ea typeface="Cambria"/>
                        <a:cs typeface="Times New Roman"/>
                      </a:endParaRPr>
                    </a:p>
                  </a:txBody>
                  <a:tcPr marL="68580" marR="68580" marT="0" marB="0"/>
                </a:tc>
                <a:tc>
                  <a:txBody>
                    <a:bodyPr/>
                    <a:lstStyle/>
                    <a:p>
                      <a:pPr marL="0" marR="0">
                        <a:spcBef>
                          <a:spcPts val="0"/>
                        </a:spcBef>
                        <a:spcAft>
                          <a:spcPts val="1600"/>
                        </a:spcAft>
                      </a:pPr>
                      <a:r>
                        <a:rPr lang="en-US" sz="1600" dirty="0">
                          <a:latin typeface="Times"/>
                          <a:ea typeface="Cambria"/>
                          <a:cs typeface="Times"/>
                        </a:rPr>
                        <a:t>26/11 - 01/12/2006</a:t>
                      </a:r>
                      <a:endParaRPr lang="en-US" sz="1200" dirty="0">
                        <a:latin typeface="Times New Roman"/>
                        <a:ea typeface="Cambria"/>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1397000"/>
          <a:ext cx="6096000" cy="4876800"/>
        </p:xfrm>
        <a:graphic>
          <a:graphicData uri="http://schemas.openxmlformats.org/drawingml/2006/table">
            <a:tbl>
              <a:tblPr firstRow="1" bandRow="1">
                <a:tableStyleId>{B301B821-A1FF-4177-AEE7-76D212191A09}</a:tableStyleId>
              </a:tblPr>
              <a:tblGrid>
                <a:gridCol w="3048000"/>
                <a:gridCol w="3048000"/>
              </a:tblGrid>
              <a:tr h="370840">
                <a:tc>
                  <a:txBody>
                    <a:bodyPr/>
                    <a:lstStyle/>
                    <a:p>
                      <a:pPr marL="0" marR="0">
                        <a:spcBef>
                          <a:spcPts val="0"/>
                        </a:spcBef>
                        <a:spcAft>
                          <a:spcPts val="1600"/>
                        </a:spcAft>
                      </a:pPr>
                      <a:r>
                        <a:rPr lang="en-US" sz="1600" dirty="0">
                          <a:latin typeface="Times"/>
                          <a:ea typeface="Cambria"/>
                          <a:cs typeface="Times"/>
                        </a:rPr>
                        <a:t>The Committee hosted the Fifth Regional Meeting of National Authorities of Asian States Parties, held in Doha</a:t>
                      </a:r>
                      <a:endParaRPr lang="en-US" sz="1200" dirty="0">
                        <a:latin typeface="Times New Roman"/>
                        <a:ea typeface="Cambria"/>
                        <a:cs typeface="Times New Roman"/>
                      </a:endParaRPr>
                    </a:p>
                  </a:txBody>
                  <a:tcPr marL="68580" marR="68580" marT="0" marB="0"/>
                </a:tc>
                <a:tc>
                  <a:txBody>
                    <a:bodyPr/>
                    <a:lstStyle/>
                    <a:p>
                      <a:pPr marL="0" marR="0">
                        <a:spcBef>
                          <a:spcPts val="0"/>
                        </a:spcBef>
                        <a:spcAft>
                          <a:spcPts val="1600"/>
                        </a:spcAft>
                      </a:pPr>
                      <a:r>
                        <a:rPr lang="en-US" sz="1600">
                          <a:latin typeface="Times"/>
                          <a:ea typeface="Cambria"/>
                          <a:cs typeface="Times"/>
                        </a:rPr>
                        <a:t>4-6 / 09/2007</a:t>
                      </a:r>
                      <a:endParaRPr lang="en-US" sz="1200">
                        <a:latin typeface="Times New Roman"/>
                        <a:ea typeface="Cambria"/>
                        <a:cs typeface="Times New Roman"/>
                      </a:endParaRPr>
                    </a:p>
                  </a:txBody>
                  <a:tcPr marL="68580" marR="68580" marT="0" marB="0"/>
                </a:tc>
              </a:tr>
              <a:tr h="370840">
                <a:tc>
                  <a:txBody>
                    <a:bodyPr/>
                    <a:lstStyle/>
                    <a:p>
                      <a:pPr marL="0" marR="0">
                        <a:spcBef>
                          <a:spcPts val="0"/>
                        </a:spcBef>
                        <a:spcAft>
                          <a:spcPts val="1600"/>
                        </a:spcAft>
                      </a:pPr>
                      <a:r>
                        <a:rPr lang="en-US" sz="1600">
                          <a:latin typeface="Times"/>
                          <a:ea typeface="Cambria"/>
                          <a:cs typeface="Times"/>
                        </a:rPr>
                        <a:t>NCPW organized An  industrial awareness workshop on the Prohibition of Chemical Weapons Convention and its  applications</a:t>
                      </a:r>
                      <a:endParaRPr lang="en-US" sz="1200">
                        <a:latin typeface="Times New Roman"/>
                        <a:ea typeface="Cambria"/>
                        <a:cs typeface="Times New Roman"/>
                      </a:endParaRPr>
                    </a:p>
                  </a:txBody>
                  <a:tcPr marL="68580" marR="68580" marT="0" marB="0"/>
                </a:tc>
                <a:tc>
                  <a:txBody>
                    <a:bodyPr/>
                    <a:lstStyle/>
                    <a:p>
                      <a:pPr marL="0" marR="0">
                        <a:spcBef>
                          <a:spcPts val="0"/>
                        </a:spcBef>
                        <a:spcAft>
                          <a:spcPts val="1600"/>
                        </a:spcAft>
                      </a:pPr>
                      <a:r>
                        <a:rPr lang="en-US" sz="1600" dirty="0">
                          <a:latin typeface="Times"/>
                          <a:ea typeface="Cambria"/>
                          <a:cs typeface="Times"/>
                        </a:rPr>
                        <a:t>25-26/03/2008</a:t>
                      </a:r>
                      <a:endParaRPr lang="en-US" sz="1200" dirty="0">
                        <a:latin typeface="Times New Roman"/>
                        <a:ea typeface="Cambria"/>
                        <a:cs typeface="Times New Roman"/>
                      </a:endParaRPr>
                    </a:p>
                  </a:txBody>
                  <a:tcPr marL="68580" marR="68580" marT="0" marB="0"/>
                </a:tc>
              </a:tr>
              <a:tr h="370840">
                <a:tc>
                  <a:txBody>
                    <a:bodyPr/>
                    <a:lstStyle/>
                    <a:p>
                      <a:pPr marL="0" marR="0">
                        <a:spcBef>
                          <a:spcPts val="0"/>
                        </a:spcBef>
                        <a:spcAft>
                          <a:spcPts val="1600"/>
                        </a:spcAft>
                      </a:pPr>
                      <a:r>
                        <a:rPr lang="en-US" sz="1600">
                          <a:latin typeface="Times"/>
                          <a:ea typeface="Cambria"/>
                          <a:cs typeface="Times"/>
                        </a:rPr>
                        <a:t>Five members of the committee participated in a training course in Argentina for the members of the national authorities in the field of hosting inspectors who work in compliance with the treaty for prohibition of chemical weapons</a:t>
                      </a:r>
                      <a:endParaRPr lang="en-US" sz="1200">
                        <a:latin typeface="Times New Roman"/>
                        <a:ea typeface="Cambria"/>
                        <a:cs typeface="Times New Roman"/>
                      </a:endParaRPr>
                    </a:p>
                  </a:txBody>
                  <a:tcPr marL="68580" marR="68580" marT="0" marB="0"/>
                </a:tc>
                <a:tc>
                  <a:txBody>
                    <a:bodyPr/>
                    <a:lstStyle/>
                    <a:p>
                      <a:pPr marL="0" marR="0">
                        <a:spcBef>
                          <a:spcPts val="0"/>
                        </a:spcBef>
                        <a:spcAft>
                          <a:spcPts val="1600"/>
                        </a:spcAft>
                      </a:pPr>
                      <a:r>
                        <a:rPr lang="en-US" sz="1600" dirty="0">
                          <a:latin typeface="Times"/>
                          <a:ea typeface="Cambria"/>
                          <a:cs typeface="Times"/>
                        </a:rPr>
                        <a:t>26/03-04/04/2008</a:t>
                      </a:r>
                      <a:endParaRPr lang="en-US" sz="1200" dirty="0">
                        <a:latin typeface="Times New Roman"/>
                        <a:ea typeface="Cambria"/>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00166" y="357166"/>
          <a:ext cx="6096000" cy="5770880"/>
        </p:xfrm>
        <a:graphic>
          <a:graphicData uri="http://schemas.openxmlformats.org/drawingml/2006/table">
            <a:tbl>
              <a:tblPr firstRow="1" bandRow="1">
                <a:tableStyleId>{B301B821-A1FF-4177-AEE7-76D212191A09}</a:tableStyleId>
              </a:tblPr>
              <a:tblGrid>
                <a:gridCol w="3048000"/>
                <a:gridCol w="3048000"/>
              </a:tblGrid>
              <a:tr h="370840">
                <a:tc>
                  <a:txBody>
                    <a:bodyPr/>
                    <a:lstStyle/>
                    <a:p>
                      <a:pPr marL="0" marR="0">
                        <a:spcBef>
                          <a:spcPts val="0"/>
                        </a:spcBef>
                        <a:spcAft>
                          <a:spcPts val="1600"/>
                        </a:spcAft>
                      </a:pPr>
                      <a:r>
                        <a:rPr lang="en-US" sz="1600" dirty="0">
                          <a:latin typeface="Times"/>
                          <a:ea typeface="Cambria"/>
                          <a:cs typeface="Times"/>
                        </a:rPr>
                        <a:t>Training Course for national authorities in Asia on the </a:t>
                      </a:r>
                      <a:r>
                        <a:rPr lang="en-US" sz="1600" dirty="0" err="1" smtClean="0">
                          <a:latin typeface="Times"/>
                          <a:ea typeface="Cambria"/>
                          <a:cs typeface="Times"/>
                        </a:rPr>
                        <a:t>imlementation</a:t>
                      </a:r>
                      <a:r>
                        <a:rPr lang="en-US" sz="1600" dirty="0">
                          <a:latin typeface="Times"/>
                          <a:ea typeface="Cambria"/>
                          <a:cs typeface="Times"/>
                        </a:rPr>
                        <a:t>of the Convention of the Prohibition of Chemical Weapons</a:t>
                      </a:r>
                      <a:endParaRPr lang="en-US" sz="1200" dirty="0">
                        <a:latin typeface="Times New Roman"/>
                        <a:ea typeface="Cambria"/>
                        <a:cs typeface="Times New Roman"/>
                      </a:endParaRPr>
                    </a:p>
                  </a:txBody>
                  <a:tcPr marL="68580" marR="68580" marT="0" marB="0"/>
                </a:tc>
                <a:tc>
                  <a:txBody>
                    <a:bodyPr/>
                    <a:lstStyle/>
                    <a:p>
                      <a:pPr marL="0" marR="0">
                        <a:spcBef>
                          <a:spcPts val="0"/>
                        </a:spcBef>
                        <a:spcAft>
                          <a:spcPts val="1600"/>
                        </a:spcAft>
                      </a:pPr>
                      <a:r>
                        <a:rPr lang="en-US" sz="1600" dirty="0">
                          <a:latin typeface="Times"/>
                          <a:ea typeface="Cambria"/>
                          <a:cs typeface="Times"/>
                        </a:rPr>
                        <a:t>19-24/10/2008</a:t>
                      </a:r>
                      <a:endParaRPr lang="en-US" sz="1200" dirty="0">
                        <a:latin typeface="Times New Roman"/>
                        <a:ea typeface="Cambria"/>
                        <a:cs typeface="Times New Roman"/>
                      </a:endParaRPr>
                    </a:p>
                  </a:txBody>
                  <a:tcPr marL="68580" marR="68580" marT="0" marB="0"/>
                </a:tc>
              </a:tr>
              <a:tr h="370840">
                <a:tc>
                  <a:txBody>
                    <a:bodyPr/>
                    <a:lstStyle/>
                    <a:p>
                      <a:pPr marL="0" marR="0">
                        <a:spcBef>
                          <a:spcPts val="0"/>
                        </a:spcBef>
                        <a:spcAft>
                          <a:spcPts val="1600"/>
                        </a:spcAft>
                      </a:pPr>
                      <a:r>
                        <a:rPr lang="en-US" sz="1600">
                          <a:latin typeface="Times"/>
                          <a:ea typeface="Cambria"/>
                          <a:cs typeface="Times"/>
                        </a:rPr>
                        <a:t>Sub-Regional training course for customs authorities of the GCC countries on the technical aspects of transfers regime</a:t>
                      </a:r>
                      <a:endParaRPr lang="en-US" sz="1200">
                        <a:latin typeface="Times New Roman"/>
                        <a:ea typeface="Cambria"/>
                        <a:cs typeface="Times New Roman"/>
                      </a:endParaRPr>
                    </a:p>
                  </a:txBody>
                  <a:tcPr marL="68580" marR="68580" marT="0" marB="0"/>
                </a:tc>
                <a:tc>
                  <a:txBody>
                    <a:bodyPr/>
                    <a:lstStyle/>
                    <a:p>
                      <a:pPr marL="0" marR="0">
                        <a:spcBef>
                          <a:spcPts val="0"/>
                        </a:spcBef>
                        <a:spcAft>
                          <a:spcPts val="1600"/>
                        </a:spcAft>
                      </a:pPr>
                      <a:r>
                        <a:rPr lang="en-US" sz="1600">
                          <a:latin typeface="Times"/>
                          <a:ea typeface="Cambria"/>
                          <a:cs typeface="Times"/>
                        </a:rPr>
                        <a:t>26-28/10/2008</a:t>
                      </a:r>
                      <a:endParaRPr lang="en-US" sz="1200">
                        <a:latin typeface="Times New Roman"/>
                        <a:ea typeface="Cambria"/>
                        <a:cs typeface="Times New Roman"/>
                      </a:endParaRPr>
                    </a:p>
                  </a:txBody>
                  <a:tcPr marL="68580" marR="68580" marT="0" marB="0"/>
                </a:tc>
              </a:tr>
              <a:tr h="370840">
                <a:tc>
                  <a:txBody>
                    <a:bodyPr/>
                    <a:lstStyle/>
                    <a:p>
                      <a:pPr marL="0" marR="0">
                        <a:spcBef>
                          <a:spcPts val="0"/>
                        </a:spcBef>
                        <a:spcAft>
                          <a:spcPts val="1600"/>
                        </a:spcAft>
                      </a:pPr>
                      <a:r>
                        <a:rPr lang="en-US" sz="1600" dirty="0">
                          <a:latin typeface="Times"/>
                          <a:ea typeface="Cambria"/>
                          <a:cs typeface="Times"/>
                        </a:rPr>
                        <a:t>Participation in a special training course  of the Chemical profile of the intelligence and security  department for a number (15) individuals, which was held in (Slovakia)</a:t>
                      </a:r>
                      <a:endParaRPr lang="en-US" sz="1200" dirty="0">
                        <a:latin typeface="Times New Roman"/>
                        <a:ea typeface="Cambria"/>
                        <a:cs typeface="Times New Roman"/>
                      </a:endParaRPr>
                    </a:p>
                    <a:p>
                      <a:pPr marL="0" marR="0">
                        <a:spcBef>
                          <a:spcPts val="0"/>
                        </a:spcBef>
                        <a:spcAft>
                          <a:spcPts val="1600"/>
                        </a:spcAft>
                      </a:pPr>
                      <a:r>
                        <a:rPr lang="en-US" sz="1600" dirty="0">
                          <a:latin typeface="Times"/>
                          <a:ea typeface="Cambria"/>
                          <a:cs typeface="Times"/>
                        </a:rPr>
                        <a:t> </a:t>
                      </a:r>
                      <a:endParaRPr lang="en-US" sz="1200" dirty="0">
                        <a:latin typeface="Times New Roman"/>
                        <a:ea typeface="Cambria"/>
                        <a:cs typeface="Times New Roman"/>
                      </a:endParaRPr>
                    </a:p>
                  </a:txBody>
                  <a:tcPr marL="68580" marR="68580" marT="0" marB="0"/>
                </a:tc>
                <a:tc>
                  <a:txBody>
                    <a:bodyPr/>
                    <a:lstStyle/>
                    <a:p>
                      <a:pPr marL="0" marR="0">
                        <a:spcBef>
                          <a:spcPts val="0"/>
                        </a:spcBef>
                        <a:spcAft>
                          <a:spcPts val="1600"/>
                        </a:spcAft>
                      </a:pPr>
                      <a:r>
                        <a:rPr lang="en-US" sz="1600">
                          <a:latin typeface="Times"/>
                          <a:ea typeface="Cambria"/>
                          <a:cs typeface="Times"/>
                        </a:rPr>
                        <a:t>9-14/11/2008</a:t>
                      </a:r>
                      <a:endParaRPr lang="en-US" sz="1200">
                        <a:latin typeface="Times New Roman"/>
                        <a:ea typeface="Cambria"/>
                        <a:cs typeface="Times New Roman"/>
                      </a:endParaRPr>
                    </a:p>
                  </a:txBody>
                  <a:tcPr marL="68580" marR="68580" marT="0" marB="0"/>
                </a:tc>
              </a:tr>
              <a:tr h="370840">
                <a:tc>
                  <a:txBody>
                    <a:bodyPr/>
                    <a:lstStyle/>
                    <a:p>
                      <a:pPr marL="0" marR="0">
                        <a:spcBef>
                          <a:spcPts val="0"/>
                        </a:spcBef>
                        <a:spcAft>
                          <a:spcPts val="1600"/>
                        </a:spcAft>
                      </a:pPr>
                      <a:r>
                        <a:rPr lang="en-US" sz="1600">
                          <a:latin typeface="Times"/>
                          <a:ea typeface="Cambria"/>
                          <a:cs typeface="Times"/>
                        </a:rPr>
                        <a:t>Workshop on nuclear radiation / NATO</a:t>
                      </a:r>
                      <a:endParaRPr lang="en-US" sz="1200">
                        <a:latin typeface="Times New Roman"/>
                        <a:ea typeface="Cambria"/>
                        <a:cs typeface="Times New Roman"/>
                      </a:endParaRPr>
                    </a:p>
                    <a:p>
                      <a:pPr marL="0" marR="0">
                        <a:spcBef>
                          <a:spcPts val="0"/>
                        </a:spcBef>
                        <a:spcAft>
                          <a:spcPts val="1600"/>
                        </a:spcAft>
                      </a:pPr>
                      <a:r>
                        <a:rPr lang="en-US" sz="1600">
                          <a:latin typeface="Times"/>
                          <a:ea typeface="Cambria"/>
                          <a:cs typeface="Times"/>
                        </a:rPr>
                        <a:t> </a:t>
                      </a:r>
                      <a:endParaRPr lang="en-US" sz="1200">
                        <a:latin typeface="Times New Roman"/>
                        <a:ea typeface="Cambria"/>
                        <a:cs typeface="Times New Roman"/>
                      </a:endParaRPr>
                    </a:p>
                  </a:txBody>
                  <a:tcPr marL="68580" marR="68580" marT="0" marB="0"/>
                </a:tc>
                <a:tc>
                  <a:txBody>
                    <a:bodyPr/>
                    <a:lstStyle/>
                    <a:p>
                      <a:pPr marL="0" marR="0">
                        <a:spcBef>
                          <a:spcPts val="0"/>
                        </a:spcBef>
                        <a:spcAft>
                          <a:spcPts val="1600"/>
                        </a:spcAft>
                      </a:pPr>
                      <a:r>
                        <a:rPr lang="en-US" sz="1600" dirty="0">
                          <a:latin typeface="Times"/>
                          <a:ea typeface="Cambria"/>
                          <a:cs typeface="Times"/>
                        </a:rPr>
                        <a:t>24-25/11/2008</a:t>
                      </a:r>
                      <a:endParaRPr lang="en-US" sz="1200" dirty="0">
                        <a:latin typeface="Times New Roman"/>
                        <a:ea typeface="Cambria"/>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1397000"/>
          <a:ext cx="6096000" cy="4475480"/>
        </p:xfrm>
        <a:graphic>
          <a:graphicData uri="http://schemas.openxmlformats.org/drawingml/2006/table">
            <a:tbl>
              <a:tblPr firstRow="1" bandRow="1">
                <a:tableStyleId>{B301B821-A1FF-4177-AEE7-76D212191A09}</a:tableStyleId>
              </a:tblPr>
              <a:tblGrid>
                <a:gridCol w="3048000"/>
                <a:gridCol w="3048000"/>
              </a:tblGrid>
              <a:tr h="370840">
                <a:tc>
                  <a:txBody>
                    <a:bodyPr/>
                    <a:lstStyle/>
                    <a:p>
                      <a:endParaRPr lang="en-US" dirty="0"/>
                    </a:p>
                  </a:txBody>
                  <a:tcPr/>
                </a:tc>
                <a:tc>
                  <a:txBody>
                    <a:bodyPr/>
                    <a:lstStyle/>
                    <a:p>
                      <a:endParaRPr lang="en-US"/>
                    </a:p>
                  </a:txBody>
                  <a:tcPr/>
                </a:tc>
              </a:tr>
              <a:tr h="370840">
                <a:tc>
                  <a:txBody>
                    <a:bodyPr/>
                    <a:lstStyle/>
                    <a:p>
                      <a:pPr marL="0" marR="0">
                        <a:spcBef>
                          <a:spcPts val="0"/>
                        </a:spcBef>
                        <a:spcAft>
                          <a:spcPts val="1600"/>
                        </a:spcAft>
                      </a:pPr>
                      <a:r>
                        <a:rPr lang="en-US" sz="1600">
                          <a:latin typeface="Times"/>
                          <a:ea typeface="Cambria"/>
                          <a:cs typeface="Times"/>
                        </a:rPr>
                        <a:t>Workshop-first session on the coordination of assistance and protection in accordance with Article X of the Convention on the Prohibition of Chemical Weapons</a:t>
                      </a:r>
                      <a:endParaRPr lang="en-US" sz="1200">
                        <a:latin typeface="Times New Roman"/>
                        <a:ea typeface="Cambria"/>
                        <a:cs typeface="Times New Roman"/>
                      </a:endParaRPr>
                    </a:p>
                  </a:txBody>
                  <a:tcPr marL="68580" marR="68580" marT="0" marB="0"/>
                </a:tc>
                <a:tc>
                  <a:txBody>
                    <a:bodyPr/>
                    <a:lstStyle/>
                    <a:p>
                      <a:pPr marL="0" marR="0">
                        <a:spcBef>
                          <a:spcPts val="0"/>
                        </a:spcBef>
                        <a:spcAft>
                          <a:spcPts val="1600"/>
                        </a:spcAft>
                      </a:pPr>
                      <a:r>
                        <a:rPr lang="en-US" sz="1600">
                          <a:latin typeface="Times"/>
                          <a:ea typeface="Cambria"/>
                          <a:cs typeface="Times"/>
                        </a:rPr>
                        <a:t>1-3/10/2009</a:t>
                      </a:r>
                      <a:endParaRPr lang="en-US" sz="1200">
                        <a:latin typeface="Times New Roman"/>
                        <a:ea typeface="Cambria"/>
                        <a:cs typeface="Times New Roman"/>
                      </a:endParaRPr>
                    </a:p>
                  </a:txBody>
                  <a:tcPr marL="68580" marR="68580" marT="0" marB="0"/>
                </a:tc>
              </a:tr>
              <a:tr h="370840">
                <a:tc>
                  <a:txBody>
                    <a:bodyPr/>
                    <a:lstStyle/>
                    <a:p>
                      <a:pPr marL="0" marR="0">
                        <a:spcBef>
                          <a:spcPts val="0"/>
                        </a:spcBef>
                        <a:spcAft>
                          <a:spcPts val="1600"/>
                        </a:spcAft>
                      </a:pPr>
                      <a:r>
                        <a:rPr lang="en-US" sz="1600">
                          <a:latin typeface="Times"/>
                          <a:ea typeface="Cambria"/>
                          <a:cs typeface="Times"/>
                        </a:rPr>
                        <a:t>Sub-Regional training course for customs authorities of the GCC countries on the technical aspects of transfers regime</a:t>
                      </a:r>
                      <a:endParaRPr lang="en-US" sz="1200">
                        <a:latin typeface="Times New Roman"/>
                        <a:ea typeface="Cambria"/>
                        <a:cs typeface="Times New Roman"/>
                      </a:endParaRPr>
                    </a:p>
                  </a:txBody>
                  <a:tcPr marL="68580" marR="68580" marT="0" marB="0"/>
                </a:tc>
                <a:tc>
                  <a:txBody>
                    <a:bodyPr/>
                    <a:lstStyle/>
                    <a:p>
                      <a:pPr marL="0" marR="0">
                        <a:spcBef>
                          <a:spcPts val="0"/>
                        </a:spcBef>
                        <a:spcAft>
                          <a:spcPts val="1600"/>
                        </a:spcAft>
                      </a:pPr>
                      <a:r>
                        <a:rPr lang="en-US" sz="1600">
                          <a:latin typeface="Times"/>
                          <a:ea typeface="Cambria"/>
                          <a:cs typeface="Times"/>
                        </a:rPr>
                        <a:t>04-05/11/2009</a:t>
                      </a:r>
                      <a:endParaRPr lang="en-US" sz="1200">
                        <a:latin typeface="Times New Roman"/>
                        <a:ea typeface="Cambria"/>
                        <a:cs typeface="Times New Roman"/>
                      </a:endParaRPr>
                    </a:p>
                  </a:txBody>
                  <a:tcPr marL="68580" marR="68580" marT="0" marB="0"/>
                </a:tc>
              </a:tr>
              <a:tr h="370840">
                <a:tc>
                  <a:txBody>
                    <a:bodyPr/>
                    <a:lstStyle/>
                    <a:p>
                      <a:pPr marL="0" marR="0">
                        <a:spcBef>
                          <a:spcPts val="0"/>
                        </a:spcBef>
                        <a:spcAft>
                          <a:spcPts val="1600"/>
                        </a:spcAft>
                      </a:pPr>
                      <a:r>
                        <a:rPr lang="en-US" sz="1600">
                          <a:latin typeface="Times"/>
                          <a:ea typeface="Cambria"/>
                          <a:cs typeface="Times"/>
                        </a:rPr>
                        <a:t>Workshop on advanced  analytical skills, Finland,</a:t>
                      </a:r>
                      <a:endParaRPr lang="en-US" sz="1200">
                        <a:latin typeface="Times New Roman"/>
                        <a:ea typeface="Cambria"/>
                        <a:cs typeface="Times New Roman"/>
                      </a:endParaRPr>
                    </a:p>
                    <a:p>
                      <a:pPr marL="0" marR="0">
                        <a:spcBef>
                          <a:spcPts val="0"/>
                        </a:spcBef>
                        <a:spcAft>
                          <a:spcPts val="1600"/>
                        </a:spcAft>
                      </a:pPr>
                      <a:r>
                        <a:rPr lang="en-US" sz="1600">
                          <a:latin typeface="Times"/>
                          <a:ea typeface="Cambria"/>
                          <a:cs typeface="Times"/>
                        </a:rPr>
                        <a:t> </a:t>
                      </a:r>
                      <a:endParaRPr lang="en-US" sz="1200">
                        <a:latin typeface="Times New Roman"/>
                        <a:ea typeface="Cambria"/>
                        <a:cs typeface="Times New Roman"/>
                      </a:endParaRPr>
                    </a:p>
                  </a:txBody>
                  <a:tcPr marL="68580" marR="68580" marT="0" marB="0"/>
                </a:tc>
                <a:tc>
                  <a:txBody>
                    <a:bodyPr/>
                    <a:lstStyle/>
                    <a:p>
                      <a:pPr marL="0" marR="0">
                        <a:spcBef>
                          <a:spcPts val="0"/>
                        </a:spcBef>
                        <a:spcAft>
                          <a:spcPts val="1600"/>
                        </a:spcAft>
                      </a:pPr>
                      <a:r>
                        <a:rPr lang="en-US" sz="1600" dirty="0">
                          <a:latin typeface="Times"/>
                          <a:ea typeface="Cambria"/>
                          <a:cs typeface="Times"/>
                        </a:rPr>
                        <a:t>23/11 - 04/12/2009</a:t>
                      </a:r>
                      <a:endParaRPr lang="en-US" sz="1200" dirty="0">
                        <a:latin typeface="Times New Roman"/>
                        <a:ea typeface="Cambria"/>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9" name="Object 5"/>
          <p:cNvGraphicFramePr>
            <a:graphicFrameLocks noChangeAspect="1"/>
          </p:cNvGraphicFramePr>
          <p:nvPr/>
        </p:nvGraphicFramePr>
        <p:xfrm>
          <a:off x="2357422" y="0"/>
          <a:ext cx="5143536" cy="6602127"/>
        </p:xfrm>
        <a:graphic>
          <a:graphicData uri="http://schemas.openxmlformats.org/presentationml/2006/ole">
            <p:oleObj spid="_x0000_s1029" name="Document" r:id="rId3" imgW="5940848" imgH="8107287" progId="Word.Document.8">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Swine flu: Incheon Airport in South Koreatightens screening for swine flu"/>
          <p:cNvPicPr>
            <a:picLocks noChangeAspect="1" noChangeArrowheads="1"/>
          </p:cNvPicPr>
          <p:nvPr/>
        </p:nvPicPr>
        <p:blipFill>
          <a:blip r:embed="rId2" cstate="print"/>
          <a:srcRect/>
          <a:stretch>
            <a:fillRect/>
          </a:stretch>
        </p:blipFill>
        <p:spPr bwMode="auto">
          <a:xfrm>
            <a:off x="664139" y="785794"/>
            <a:ext cx="7336885" cy="50720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428625" y="428625"/>
            <a:ext cx="8501063" cy="4154984"/>
          </a:xfrm>
          <a:prstGeom prst="rect">
            <a:avLst/>
          </a:prstGeom>
          <a:noFill/>
          <a:ln w="9525">
            <a:noFill/>
            <a:miter lim="800000"/>
            <a:headEnd/>
            <a:tailEnd/>
          </a:ln>
        </p:spPr>
        <p:txBody>
          <a:bodyPr>
            <a:spAutoFit/>
          </a:bodyPr>
          <a:lstStyle/>
          <a:p>
            <a:endParaRPr lang="en-GB" sz="2400" b="1" dirty="0" smtClean="0">
              <a:solidFill>
                <a:srgbClr val="000000"/>
              </a:solidFill>
            </a:endParaRPr>
          </a:p>
          <a:p>
            <a:endParaRPr lang="en-GB" sz="2400" b="1" dirty="0" smtClean="0">
              <a:solidFill>
                <a:srgbClr val="000000"/>
              </a:solidFill>
            </a:endParaRPr>
          </a:p>
          <a:p>
            <a:endParaRPr lang="en-GB" sz="2400" b="1" dirty="0" smtClean="0">
              <a:solidFill>
                <a:srgbClr val="000000"/>
              </a:solidFill>
            </a:endParaRPr>
          </a:p>
          <a:p>
            <a:r>
              <a:rPr lang="en-GB" sz="2400" b="1" dirty="0" smtClean="0">
                <a:solidFill>
                  <a:srgbClr val="000000"/>
                </a:solidFill>
              </a:rPr>
              <a:t>Definition</a:t>
            </a:r>
            <a:endParaRPr lang="en-GB" sz="2400" b="1" dirty="0">
              <a:solidFill>
                <a:srgbClr val="000000"/>
              </a:solidFill>
            </a:endParaRPr>
          </a:p>
          <a:p>
            <a:r>
              <a:rPr lang="en-GB" sz="2400" b="1" dirty="0">
                <a:solidFill>
                  <a:srgbClr val="000000"/>
                </a:solidFill>
              </a:rPr>
              <a:t> </a:t>
            </a:r>
          </a:p>
          <a:p>
            <a:pPr lvl="1">
              <a:buClr>
                <a:srgbClr val="000000"/>
              </a:buClr>
              <a:buFont typeface="Symbol" pitchFamily="18" charset="2"/>
              <a:buChar char="·"/>
            </a:pPr>
            <a:r>
              <a:rPr lang="en-GB" sz="2400" b="1" dirty="0">
                <a:solidFill>
                  <a:srgbClr val="000000"/>
                </a:solidFill>
              </a:rPr>
              <a:t>“Biosecurity measures protect infectious agents and toxins against theft or sabotage”</a:t>
            </a:r>
          </a:p>
          <a:p>
            <a:pPr lvl="1"/>
            <a:endParaRPr lang="en-GB" sz="2400" b="1" dirty="0">
              <a:solidFill>
                <a:srgbClr val="000000"/>
              </a:solidFill>
            </a:endParaRPr>
          </a:p>
          <a:p>
            <a:pPr lvl="1">
              <a:buClr>
                <a:srgbClr val="000000"/>
              </a:buClr>
              <a:buFont typeface="Symbol" pitchFamily="18" charset="2"/>
              <a:buChar char="·"/>
            </a:pPr>
            <a:r>
              <a:rPr lang="en-GB" sz="2400" b="1" dirty="0">
                <a:solidFill>
                  <a:srgbClr val="000000"/>
                </a:solidFill>
              </a:rPr>
              <a:t>“Biosafety practices are designed to protect laboratory workers, the public, and the environment from </a:t>
            </a:r>
            <a:r>
              <a:rPr lang="en-GB" sz="2400" b="1" i="1" dirty="0">
                <a:solidFill>
                  <a:srgbClr val="000000"/>
                </a:solidFill>
              </a:rPr>
              <a:t>accidental exposure to infectious agents and toxins”</a:t>
            </a:r>
          </a:p>
        </p:txBody>
      </p:sp>
      <p:sp>
        <p:nvSpPr>
          <p:cNvPr id="4" name="Rectangle 3"/>
          <p:cNvSpPr/>
          <p:nvPr/>
        </p:nvSpPr>
        <p:spPr>
          <a:xfrm>
            <a:off x="2643174" y="785794"/>
            <a:ext cx="4071966" cy="523220"/>
          </a:xfrm>
          <a:prstGeom prst="rect">
            <a:avLst/>
          </a:prstGeom>
        </p:spPr>
        <p:txBody>
          <a:bodyPr wrap="square">
            <a:spAutoFit/>
          </a:bodyPr>
          <a:lstStyle/>
          <a:p>
            <a:r>
              <a:rPr lang="en-GB" sz="2800" b="1" dirty="0" smtClean="0">
                <a:solidFill>
                  <a:srgbClr val="000000"/>
                </a:solidFill>
              </a:rPr>
              <a:t>Biosecurity and Biosafety </a:t>
            </a:r>
            <a:endParaRPr lang="en-GB"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7985" y="1720839"/>
            <a:ext cx="6743685" cy="3631764"/>
          </a:xfrm>
          <a:prstGeom prst="rect">
            <a:avLst/>
          </a:prstGeom>
        </p:spPr>
        <p:txBody>
          <a:bodyPr wrap="square">
            <a:spAutoFit/>
          </a:bodyPr>
          <a:lstStyle/>
          <a:p>
            <a:r>
              <a:rPr lang="en-US" sz="3200" b="1" dirty="0" smtClean="0"/>
              <a:t>Biosecurity situation in Qatar</a:t>
            </a:r>
          </a:p>
          <a:p>
            <a:endParaRPr lang="en-US" dirty="0" smtClean="0"/>
          </a:p>
          <a:p>
            <a:r>
              <a:rPr lang="en-US" dirty="0" smtClean="0"/>
              <a:t>Inspection of academic animal and human laboratories</a:t>
            </a:r>
          </a:p>
          <a:p>
            <a:endParaRPr lang="en-US" dirty="0" smtClean="0"/>
          </a:p>
          <a:p>
            <a:r>
              <a:rPr lang="en-US" dirty="0" smtClean="0"/>
              <a:t>Letters sent to</a:t>
            </a:r>
          </a:p>
          <a:p>
            <a:endParaRPr lang="en-US" dirty="0" smtClean="0"/>
          </a:p>
          <a:p>
            <a:r>
              <a:rPr lang="en-US" dirty="0" err="1" smtClean="0"/>
              <a:t>Hamad</a:t>
            </a:r>
            <a:r>
              <a:rPr lang="en-US" dirty="0" smtClean="0"/>
              <a:t> Medical Corporation</a:t>
            </a:r>
          </a:p>
          <a:p>
            <a:endParaRPr lang="en-US" dirty="0" smtClean="0"/>
          </a:p>
          <a:p>
            <a:r>
              <a:rPr lang="en-US" dirty="0" smtClean="0"/>
              <a:t>Ministry of environment</a:t>
            </a:r>
          </a:p>
          <a:p>
            <a:endParaRPr lang="en-US" dirty="0" smtClean="0"/>
          </a:p>
          <a:p>
            <a:r>
              <a:rPr lang="en-US" dirty="0" smtClean="0"/>
              <a:t>Qatar University</a:t>
            </a:r>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Satellite map of Qatar">
            <a:hlinkClick r:id="rId2"/>
          </p:cNvPr>
          <p:cNvPicPr>
            <a:picLocks noChangeAspect="1" noChangeArrowheads="1"/>
          </p:cNvPicPr>
          <p:nvPr/>
        </p:nvPicPr>
        <p:blipFill>
          <a:blip r:embed="rId3" cstate="print"/>
          <a:srcRect/>
          <a:stretch>
            <a:fillRect/>
          </a:stretch>
        </p:blipFill>
        <p:spPr bwMode="auto">
          <a:xfrm>
            <a:off x="4786314" y="285727"/>
            <a:ext cx="3786214" cy="2857521"/>
          </a:xfrm>
          <a:prstGeom prst="rect">
            <a:avLst/>
          </a:prstGeom>
          <a:noFill/>
          <a:ln w="9525">
            <a:noFill/>
            <a:miter lim="800000"/>
            <a:headEnd/>
            <a:tailEnd/>
          </a:ln>
        </p:spPr>
      </p:pic>
      <p:pic>
        <p:nvPicPr>
          <p:cNvPr id="3" name="Picture 2"/>
          <p:cNvPicPr>
            <a:picLocks noChangeAspect="1" noChangeArrowheads="1"/>
          </p:cNvPicPr>
          <p:nvPr/>
        </p:nvPicPr>
        <p:blipFill>
          <a:blip r:embed="rId4"/>
          <a:srcRect/>
          <a:stretch>
            <a:fillRect/>
          </a:stretch>
        </p:blipFill>
        <p:spPr bwMode="auto">
          <a:xfrm>
            <a:off x="285720" y="285728"/>
            <a:ext cx="4000528" cy="2832851"/>
          </a:xfrm>
          <a:prstGeom prst="rect">
            <a:avLst/>
          </a:prstGeom>
          <a:noFill/>
          <a:ln w="9525">
            <a:noFill/>
            <a:miter lim="800000"/>
            <a:headEnd/>
            <a:tailEnd/>
          </a:ln>
        </p:spPr>
      </p:pic>
      <p:pic>
        <p:nvPicPr>
          <p:cNvPr id="4" name="Picture 10" descr="LNG-Qatar">
            <a:hlinkClick r:id="rId5"/>
          </p:cNvPr>
          <p:cNvPicPr>
            <a:picLocks noChangeAspect="1" noChangeArrowheads="1"/>
          </p:cNvPicPr>
          <p:nvPr/>
        </p:nvPicPr>
        <p:blipFill>
          <a:blip r:embed="rId6"/>
          <a:srcRect/>
          <a:stretch>
            <a:fillRect/>
          </a:stretch>
        </p:blipFill>
        <p:spPr bwMode="auto">
          <a:xfrm>
            <a:off x="6210330" y="3643314"/>
            <a:ext cx="2647950" cy="2643206"/>
          </a:xfrm>
          <a:prstGeom prst="rect">
            <a:avLst/>
          </a:prstGeom>
          <a:noFill/>
          <a:ln w="9525">
            <a:noFill/>
            <a:miter lim="800000"/>
            <a:headEnd/>
            <a:tailEnd/>
          </a:ln>
        </p:spPr>
      </p:pic>
      <p:pic>
        <p:nvPicPr>
          <p:cNvPr id="5" name="Picture 12" descr="86027-QATARGAS">
            <a:hlinkClick r:id="rId7"/>
          </p:cNvPr>
          <p:cNvPicPr>
            <a:picLocks noChangeAspect="1" noChangeArrowheads="1"/>
          </p:cNvPicPr>
          <p:nvPr/>
        </p:nvPicPr>
        <p:blipFill>
          <a:blip r:embed="rId8"/>
          <a:srcRect/>
          <a:stretch>
            <a:fillRect/>
          </a:stretch>
        </p:blipFill>
        <p:spPr bwMode="auto">
          <a:xfrm>
            <a:off x="3567124" y="3643314"/>
            <a:ext cx="2428892" cy="2714644"/>
          </a:xfrm>
          <a:prstGeom prst="rect">
            <a:avLst/>
          </a:prstGeom>
          <a:noFill/>
          <a:ln w="9525">
            <a:noFill/>
            <a:miter lim="800000"/>
            <a:headEnd/>
            <a:tailEnd/>
          </a:ln>
        </p:spPr>
      </p:pic>
      <p:pic>
        <p:nvPicPr>
          <p:cNvPr id="6" name="Picture 14" descr="natural-gas">
            <a:hlinkClick r:id="rId9"/>
          </p:cNvPr>
          <p:cNvPicPr>
            <a:picLocks noChangeAspect="1" noChangeArrowheads="1"/>
          </p:cNvPicPr>
          <p:nvPr/>
        </p:nvPicPr>
        <p:blipFill>
          <a:blip r:embed="rId10"/>
          <a:srcRect/>
          <a:stretch>
            <a:fillRect/>
          </a:stretch>
        </p:blipFill>
        <p:spPr bwMode="auto">
          <a:xfrm>
            <a:off x="280976" y="3643314"/>
            <a:ext cx="3071834" cy="2714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0756" y="259383"/>
            <a:ext cx="5600015" cy="584776"/>
          </a:xfrm>
          <a:prstGeom prst="rect">
            <a:avLst/>
          </a:prstGeom>
        </p:spPr>
        <p:txBody>
          <a:bodyPr wrap="square">
            <a:spAutoFit/>
          </a:bodyPr>
          <a:lstStyle/>
          <a:p>
            <a:r>
              <a:rPr lang="en-US" sz="3200" b="1" dirty="0" smtClean="0"/>
              <a:t>The Australian group</a:t>
            </a:r>
            <a:endParaRPr lang="en-US" sz="3200" b="1" dirty="0"/>
          </a:p>
        </p:txBody>
      </p:sp>
      <p:sp>
        <p:nvSpPr>
          <p:cNvPr id="3" name="Rectangle 2"/>
          <p:cNvSpPr/>
          <p:nvPr/>
        </p:nvSpPr>
        <p:spPr>
          <a:xfrm>
            <a:off x="411420" y="1100142"/>
            <a:ext cx="5619198" cy="5355313"/>
          </a:xfrm>
          <a:prstGeom prst="rect">
            <a:avLst/>
          </a:prstGeom>
        </p:spPr>
        <p:txBody>
          <a:bodyPr wrap="square">
            <a:spAutoFit/>
          </a:bodyPr>
          <a:lstStyle/>
          <a:p>
            <a:r>
              <a:rPr lang="en-US" dirty="0" smtClean="0"/>
              <a:t>Informal forum of countries</a:t>
            </a:r>
          </a:p>
          <a:p>
            <a:r>
              <a:rPr lang="en-US" dirty="0" smtClean="0"/>
              <a:t>created in 1985</a:t>
            </a:r>
          </a:p>
          <a:p>
            <a:r>
              <a:rPr lang="en-US" dirty="0" smtClean="0"/>
              <a:t>harmonisation of export controls</a:t>
            </a:r>
          </a:p>
          <a:p>
            <a:endParaRPr lang="en-US" dirty="0" smtClean="0">
              <a:latin typeface="Times New Roman"/>
            </a:endParaRPr>
          </a:p>
          <a:p>
            <a:r>
              <a:rPr lang="en-US" sz="2000" b="1" dirty="0" smtClean="0">
                <a:latin typeface="Times New Roman"/>
              </a:rPr>
              <a:t>Participants</a:t>
            </a:r>
          </a:p>
          <a:p>
            <a:endParaRPr lang="en-US" dirty="0" smtClean="0">
              <a:latin typeface="Times New Roman"/>
            </a:endParaRPr>
          </a:p>
          <a:p>
            <a:r>
              <a:rPr lang="en-US" i="1" dirty="0" smtClean="0">
                <a:latin typeface="Times New Roman"/>
              </a:rPr>
              <a:t>Australia , Belgium, Canada, Cyprus, Denmark, France</a:t>
            </a:r>
          </a:p>
          <a:p>
            <a:r>
              <a:rPr lang="en-US" i="1" dirty="0" smtClean="0">
                <a:latin typeface="Times New Roman"/>
              </a:rPr>
              <a:t>Greece, Iceland, Italy, Argentina,  Korea, Austria, Lithuania, Bulgaria , Malta, Croatia , New Zealand</a:t>
            </a:r>
          </a:p>
          <a:p>
            <a:r>
              <a:rPr lang="en-US" i="1" dirty="0" smtClean="0">
                <a:latin typeface="Times New Roman"/>
              </a:rPr>
              <a:t>Czech , Poland, Estonia , Romania, Finland , Slovenia</a:t>
            </a:r>
          </a:p>
          <a:p>
            <a:r>
              <a:rPr lang="en-US" i="1" dirty="0" smtClean="0">
                <a:latin typeface="Times New Roman"/>
              </a:rPr>
              <a:t>Germany ,Sweden, Hungary , Turkey, Ireland, United Kingdom, Japan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
              <a:stretch>
                <a:fillRect/>
              </a:stretch>
            </p:blipFill>
          </mc:Choice>
          <mc:Fallback>
            <p:blipFill>
              <a:blip r:embed="rId2"/>
              <a:stretch>
                <a:fillRect/>
              </a:stretch>
            </p:blipFill>
          </mc:Fallback>
        </mc:AlternateContent>
        <p:spPr>
          <a:xfrm>
            <a:off x="1828800" y="124354"/>
            <a:ext cx="5226367" cy="640731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600" y="165846"/>
            <a:ext cx="7848599" cy="646355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9483052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679965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214313" y="311420"/>
            <a:ext cx="8786812" cy="4832092"/>
          </a:xfrm>
          <a:prstGeom prst="rect">
            <a:avLst/>
          </a:prstGeom>
          <a:noFill/>
          <a:ln w="9525">
            <a:noFill/>
            <a:miter lim="800000"/>
            <a:headEnd/>
            <a:tailEnd/>
          </a:ln>
        </p:spPr>
        <p:txBody>
          <a:bodyPr>
            <a:spAutoFit/>
          </a:bodyPr>
          <a:lstStyle/>
          <a:p>
            <a:r>
              <a:rPr lang="en-GB" sz="2200" b="1" dirty="0">
                <a:latin typeface="+mj-lt"/>
              </a:rPr>
              <a:t>Confidence-Building Measures (CBMs)</a:t>
            </a:r>
          </a:p>
          <a:p>
            <a:r>
              <a:rPr lang="en-GB" sz="2200" dirty="0">
                <a:latin typeface="+mj-lt"/>
              </a:rPr>
              <a:t>These consist of annual exchanges of data and information, as well as declarations of past and present activities of relevance to the Convention.</a:t>
            </a:r>
          </a:p>
          <a:p>
            <a:endParaRPr lang="en-GB" sz="2200" dirty="0">
              <a:latin typeface="+mj-lt"/>
            </a:endParaRPr>
          </a:p>
          <a:p>
            <a:r>
              <a:rPr lang="en-GB" sz="2200" dirty="0">
                <a:latin typeface="+mj-lt"/>
              </a:rPr>
              <a:t>The measures include:</a:t>
            </a:r>
          </a:p>
          <a:p>
            <a:pPr>
              <a:buFont typeface="Arial" pitchFamily="34" charset="0"/>
              <a:buChar char="•"/>
            </a:pPr>
            <a:r>
              <a:rPr lang="en-GB" sz="2200" dirty="0">
                <a:latin typeface="+mj-lt"/>
              </a:rPr>
              <a:t>Measure A, Part 1 </a:t>
            </a:r>
          </a:p>
          <a:p>
            <a:r>
              <a:rPr lang="en-GB" sz="2200" dirty="0">
                <a:latin typeface="+mj-lt"/>
              </a:rPr>
              <a:t> Exchange of data on research </a:t>
            </a:r>
            <a:r>
              <a:rPr lang="en-GB" sz="2200" dirty="0" smtClean="0">
                <a:latin typeface="+mj-lt"/>
              </a:rPr>
              <a:t>centres </a:t>
            </a:r>
            <a:r>
              <a:rPr lang="en-GB" sz="2200" dirty="0">
                <a:latin typeface="+mj-lt"/>
              </a:rPr>
              <a:t>and laboratories that meet very high national or international safety standards (WHO BL4/P4). </a:t>
            </a:r>
          </a:p>
          <a:p>
            <a:endParaRPr lang="en-GB" sz="2200" dirty="0">
              <a:latin typeface="+mj-lt"/>
            </a:endParaRPr>
          </a:p>
          <a:p>
            <a:pPr>
              <a:buFont typeface="Arial" pitchFamily="34" charset="0"/>
              <a:buChar char="•"/>
            </a:pPr>
            <a:r>
              <a:rPr lang="en-GB" sz="2200" dirty="0">
                <a:latin typeface="+mj-lt"/>
              </a:rPr>
              <a:t>Measure A, Part 2 </a:t>
            </a:r>
          </a:p>
          <a:p>
            <a:r>
              <a:rPr lang="en-GB" sz="2200" dirty="0">
                <a:latin typeface="+mj-lt"/>
              </a:rPr>
              <a:t>Exchange of information on national biological defence research and development (R&amp;D) programs, including declarations of facilities where biological defence R&amp;D programs are conducted. This measure also includes information relating to contractors and on available publications.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214313" y="582771"/>
            <a:ext cx="8715375" cy="4154984"/>
          </a:xfrm>
          <a:prstGeom prst="rect">
            <a:avLst/>
          </a:prstGeom>
          <a:noFill/>
          <a:ln w="9525">
            <a:noFill/>
            <a:miter lim="800000"/>
            <a:headEnd/>
            <a:tailEnd/>
          </a:ln>
        </p:spPr>
        <p:txBody>
          <a:bodyPr>
            <a:spAutoFit/>
          </a:bodyPr>
          <a:lstStyle/>
          <a:p>
            <a:pPr>
              <a:buFont typeface="Arial" pitchFamily="34" charset="0"/>
              <a:buChar char="•"/>
            </a:pPr>
            <a:r>
              <a:rPr lang="en-GB" sz="2000" dirty="0">
                <a:latin typeface="+mj-lt"/>
              </a:rPr>
              <a:t>Measure B </a:t>
            </a:r>
          </a:p>
          <a:p>
            <a:r>
              <a:rPr lang="en-GB" sz="2000" dirty="0">
                <a:latin typeface="+mj-lt"/>
              </a:rPr>
              <a:t>Exchange of information on outbreaks of infectious diseases and similar occurrences caused by toxins that seem to deviate from the normal pattern. </a:t>
            </a:r>
          </a:p>
          <a:p>
            <a:endParaRPr lang="en-GB" sz="2000" dirty="0">
              <a:latin typeface="+mj-lt"/>
            </a:endParaRPr>
          </a:p>
          <a:p>
            <a:pPr>
              <a:buFont typeface="Arial" pitchFamily="34" charset="0"/>
              <a:buChar char="•"/>
            </a:pPr>
            <a:r>
              <a:rPr lang="en-GB" sz="2000" dirty="0">
                <a:latin typeface="+mj-lt"/>
              </a:rPr>
              <a:t>Measure C </a:t>
            </a:r>
          </a:p>
          <a:p>
            <a:r>
              <a:rPr lang="en-GB" sz="2000" dirty="0">
                <a:latin typeface="+mj-lt"/>
              </a:rPr>
              <a:t> Encouragement of publication of results of biological research directly related to the Convention and promotion of use of knowledge</a:t>
            </a:r>
            <a:r>
              <a:rPr lang="en-GB" sz="2000" dirty="0" smtClean="0">
                <a:latin typeface="+mj-lt"/>
              </a:rPr>
              <a:t>.</a:t>
            </a:r>
          </a:p>
          <a:p>
            <a:endParaRPr lang="en-GB" sz="2000" dirty="0" smtClean="0">
              <a:latin typeface="+mj-lt"/>
            </a:endParaRPr>
          </a:p>
          <a:p>
            <a:pPr>
              <a:buFont typeface="Arial" pitchFamily="34" charset="0"/>
              <a:buChar char="•"/>
            </a:pPr>
            <a:r>
              <a:rPr lang="en-GB" sz="2000" dirty="0" smtClean="0">
                <a:latin typeface="+mj-lt"/>
              </a:rPr>
              <a:t>Measure D </a:t>
            </a:r>
          </a:p>
          <a:p>
            <a:r>
              <a:rPr lang="en-GB" sz="2000" dirty="0" smtClean="0">
                <a:latin typeface="+mj-lt"/>
              </a:rPr>
              <a:t>Active promotion of contacts between scientists, other experts and facilities engaged in biological research directly related to the Convention, including exchanges and visits for joint research on a mutually agreed basis. </a:t>
            </a:r>
          </a:p>
          <a:p>
            <a:r>
              <a:rPr lang="en-GB" sz="2400" i="1" dirty="0" smtClean="0">
                <a:latin typeface="Times New Roman" pitchFamily="18" charset="0"/>
              </a:rPr>
              <a:t> </a:t>
            </a:r>
            <a:endParaRPr lang="en-GB" sz="2400" i="1" dirty="0">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142875" y="452037"/>
            <a:ext cx="8786813" cy="4862870"/>
          </a:xfrm>
          <a:prstGeom prst="rect">
            <a:avLst/>
          </a:prstGeom>
          <a:noFill/>
          <a:ln w="9525">
            <a:noFill/>
            <a:miter lim="800000"/>
            <a:headEnd/>
            <a:tailEnd/>
          </a:ln>
        </p:spPr>
        <p:txBody>
          <a:bodyPr>
            <a:spAutoFit/>
          </a:bodyPr>
          <a:lstStyle/>
          <a:p>
            <a:endParaRPr lang="en-GB" sz="2400" i="1" dirty="0">
              <a:latin typeface="Times New Roman" pitchFamily="18" charset="0"/>
            </a:endParaRPr>
          </a:p>
          <a:p>
            <a:pPr>
              <a:buFont typeface="Arial" pitchFamily="34" charset="0"/>
              <a:buChar char="•"/>
            </a:pPr>
            <a:r>
              <a:rPr lang="en-GB" sz="2200" dirty="0">
                <a:latin typeface="+mj-lt"/>
              </a:rPr>
              <a:t>Measure E  </a:t>
            </a:r>
          </a:p>
          <a:p>
            <a:r>
              <a:rPr lang="en-GB" sz="2200" dirty="0">
                <a:latin typeface="+mj-lt"/>
              </a:rPr>
              <a:t>Declaration of legislation, regulations and other measures including exports and/or imports of pathogenic micro-organisms in accordance with the Convention. </a:t>
            </a:r>
            <a:endParaRPr lang="en-GB" sz="2200" dirty="0" smtClean="0">
              <a:latin typeface="+mj-lt"/>
            </a:endParaRPr>
          </a:p>
          <a:p>
            <a:endParaRPr lang="en-GB" sz="2200" dirty="0" smtClean="0">
              <a:latin typeface="+mj-lt"/>
            </a:endParaRPr>
          </a:p>
          <a:p>
            <a:pPr>
              <a:buFont typeface="Arial" pitchFamily="34" charset="0"/>
              <a:buChar char="•"/>
            </a:pPr>
            <a:r>
              <a:rPr lang="en-GB" sz="2200" dirty="0" smtClean="0">
                <a:latin typeface="+mj-lt"/>
              </a:rPr>
              <a:t>Measure F </a:t>
            </a:r>
          </a:p>
          <a:p>
            <a:r>
              <a:rPr lang="en-GB" sz="2200" dirty="0" smtClean="0">
                <a:latin typeface="+mj-lt"/>
              </a:rPr>
              <a:t>Declaration of past activities in offensive and/or defensive biological R&amp;D programmes since 1 January 1946. </a:t>
            </a:r>
          </a:p>
          <a:p>
            <a:endParaRPr lang="en-GB" sz="2200" dirty="0" smtClean="0">
              <a:latin typeface="+mj-lt"/>
            </a:endParaRPr>
          </a:p>
          <a:p>
            <a:pPr>
              <a:buFont typeface="Arial" pitchFamily="34" charset="0"/>
              <a:buChar char="•"/>
            </a:pPr>
            <a:r>
              <a:rPr lang="en-GB" sz="2200" dirty="0" smtClean="0">
                <a:latin typeface="+mj-lt"/>
              </a:rPr>
              <a:t>Measure G </a:t>
            </a:r>
          </a:p>
          <a:p>
            <a:r>
              <a:rPr lang="en-GB" sz="2200" dirty="0" smtClean="0">
                <a:latin typeface="+mj-lt"/>
              </a:rPr>
              <a:t>Declarations on vaccine production facilities, licensed by the State Party for the protection of humans. </a:t>
            </a:r>
          </a:p>
          <a:p>
            <a:endParaRPr lang="en-GB" sz="2200"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357190" y="505969"/>
            <a:ext cx="8572528" cy="5016758"/>
          </a:xfrm>
          <a:prstGeom prst="rect">
            <a:avLst/>
          </a:prstGeom>
          <a:noFill/>
          <a:ln w="9525">
            <a:noFill/>
            <a:miter lim="800000"/>
            <a:headEnd/>
            <a:tailEnd/>
          </a:ln>
        </p:spPr>
        <p:txBody>
          <a:bodyPr wrap="square">
            <a:spAutoFit/>
          </a:bodyPr>
          <a:lstStyle/>
          <a:p>
            <a:r>
              <a:rPr lang="en-GB" sz="2000" b="1" dirty="0">
                <a:solidFill>
                  <a:srgbClr val="000000"/>
                </a:solidFill>
                <a:latin typeface="TimesNewRomanPS-BoldMT"/>
              </a:rPr>
              <a:t>Form A Part </a:t>
            </a:r>
            <a:r>
              <a:rPr lang="en-GB" sz="2000" b="1" dirty="0" smtClean="0">
                <a:solidFill>
                  <a:srgbClr val="000000"/>
                </a:solidFill>
                <a:latin typeface="TimesNewRomanPS-BoldMT"/>
              </a:rPr>
              <a:t>1</a:t>
            </a:r>
          </a:p>
          <a:p>
            <a:endParaRPr lang="en-GB" sz="2000" b="1" dirty="0">
              <a:solidFill>
                <a:srgbClr val="000000"/>
              </a:solidFill>
              <a:latin typeface="TimesNewRomanPS-BoldMT"/>
            </a:endParaRPr>
          </a:p>
          <a:p>
            <a:r>
              <a:rPr lang="en-GB" sz="2000" b="1" dirty="0">
                <a:solidFill>
                  <a:srgbClr val="000000"/>
                </a:solidFill>
                <a:latin typeface="TimesNewRomanPS-BoldMT"/>
              </a:rPr>
              <a:t>Exchange of data on research centres and laboratories</a:t>
            </a:r>
            <a:r>
              <a:rPr lang="en-GB" sz="2000" b="1" dirty="0">
                <a:solidFill>
                  <a:srgbClr val="000000"/>
                </a:solidFill>
                <a:latin typeface="Times New Roman" pitchFamily="18" charset="0"/>
              </a:rPr>
              <a:t>1</a:t>
            </a:r>
          </a:p>
          <a:p>
            <a:r>
              <a:rPr lang="en-GB" sz="2000" dirty="0">
                <a:solidFill>
                  <a:srgbClr val="000000"/>
                </a:solidFill>
                <a:latin typeface="Times New Roman" pitchFamily="18" charset="0"/>
              </a:rPr>
              <a:t>1. Name(s) of facility2 </a:t>
            </a:r>
            <a:r>
              <a:rPr lang="en-GB" sz="2000" i="1" dirty="0">
                <a:solidFill>
                  <a:srgbClr val="000081"/>
                </a:solidFill>
                <a:latin typeface="TimesNewRomanPS-ItalicMT"/>
              </a:rPr>
              <a:t>Health Protection Agency, Colindale</a:t>
            </a:r>
          </a:p>
          <a:p>
            <a:r>
              <a:rPr lang="en-GB" sz="2000" dirty="0">
                <a:solidFill>
                  <a:srgbClr val="000000"/>
                </a:solidFill>
                <a:latin typeface="Times New Roman" pitchFamily="18" charset="0"/>
              </a:rPr>
              <a:t>2. Responsible public or private </a:t>
            </a:r>
            <a:r>
              <a:rPr lang="en-GB" sz="2000" i="1" dirty="0">
                <a:solidFill>
                  <a:srgbClr val="000081"/>
                </a:solidFill>
                <a:latin typeface="TimesNewRomanPS-ItalicMT"/>
              </a:rPr>
              <a:t>Health Protection Agency (a non-departmental</a:t>
            </a:r>
          </a:p>
          <a:p>
            <a:r>
              <a:rPr lang="en-GB" sz="2000" dirty="0">
                <a:solidFill>
                  <a:srgbClr val="000000"/>
                </a:solidFill>
                <a:latin typeface="Times New Roman" pitchFamily="18" charset="0"/>
              </a:rPr>
              <a:t>organisation or company </a:t>
            </a:r>
            <a:r>
              <a:rPr lang="en-GB" sz="2000" i="1" dirty="0">
                <a:solidFill>
                  <a:srgbClr val="000081"/>
                </a:solidFill>
                <a:latin typeface="TimesNewRomanPS-ItalicMT"/>
              </a:rPr>
              <a:t>public body of the UK Department of Health)</a:t>
            </a:r>
          </a:p>
          <a:p>
            <a:r>
              <a:rPr lang="en-GB" sz="2000" dirty="0">
                <a:solidFill>
                  <a:srgbClr val="000000"/>
                </a:solidFill>
                <a:latin typeface="Times New Roman" pitchFamily="18" charset="0"/>
              </a:rPr>
              <a:t>3. Location and postal address </a:t>
            </a:r>
            <a:r>
              <a:rPr lang="en-GB" sz="2000" i="1" dirty="0">
                <a:solidFill>
                  <a:srgbClr val="000081"/>
                </a:solidFill>
                <a:latin typeface="TimesNewRomanPS-ItalicMT"/>
              </a:rPr>
              <a:t>61 Colindale Avenue,London,NW9 5HT,England</a:t>
            </a:r>
          </a:p>
          <a:p>
            <a:r>
              <a:rPr lang="en-GB" sz="2000" dirty="0">
                <a:solidFill>
                  <a:srgbClr val="000000"/>
                </a:solidFill>
                <a:latin typeface="Times New Roman" pitchFamily="18" charset="0"/>
              </a:rPr>
              <a:t>4. Source(s) of financing of the reported activity, including indication if the activity is</a:t>
            </a:r>
          </a:p>
          <a:p>
            <a:r>
              <a:rPr lang="en-GB" sz="2000" dirty="0">
                <a:solidFill>
                  <a:srgbClr val="000000"/>
                </a:solidFill>
                <a:latin typeface="Times New Roman" pitchFamily="18" charset="0"/>
              </a:rPr>
              <a:t>wholly or partly financed by the Ministry of Defence</a:t>
            </a:r>
          </a:p>
          <a:p>
            <a:r>
              <a:rPr lang="en-GB" sz="2000" i="1" dirty="0">
                <a:solidFill>
                  <a:srgbClr val="000081"/>
                </a:solidFill>
                <a:latin typeface="TimesNewRomanPS-ItalicMT"/>
              </a:rPr>
              <a:t>The Department of Health funds this activity as part of its finance of the Health</a:t>
            </a:r>
          </a:p>
          <a:p>
            <a:r>
              <a:rPr lang="en-GB" sz="2000" i="1" dirty="0">
                <a:solidFill>
                  <a:srgbClr val="000081"/>
                </a:solidFill>
                <a:latin typeface="TimesNewRomanPS-ItalicMT"/>
              </a:rPr>
              <a:t>Protection Agency’s Centre for Infections at Colindale, London </a:t>
            </a:r>
            <a:r>
              <a:rPr lang="en-GB" sz="2000" i="1" dirty="0" smtClean="0">
                <a:solidFill>
                  <a:srgbClr val="000081"/>
                </a:solidFill>
                <a:latin typeface="TimesNewRomanPS-ItalicMT"/>
              </a:rPr>
              <a:t>NW9</a:t>
            </a:r>
            <a:endParaRPr lang="en-GB" sz="2000" i="1" dirty="0">
              <a:solidFill>
                <a:srgbClr val="000081"/>
              </a:solidFill>
              <a:latin typeface="TimesNewRomanPS-ItalicM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785794"/>
            <a:ext cx="8286808" cy="3416320"/>
          </a:xfrm>
          <a:prstGeom prst="rect">
            <a:avLst/>
          </a:prstGeom>
        </p:spPr>
        <p:txBody>
          <a:bodyPr wrap="square">
            <a:spAutoFit/>
          </a:bodyPr>
          <a:lstStyle/>
          <a:p>
            <a:r>
              <a:rPr lang="en-GB" dirty="0" smtClean="0">
                <a:solidFill>
                  <a:srgbClr val="000000"/>
                </a:solidFill>
                <a:latin typeface="Times New Roman" pitchFamily="18" charset="0"/>
              </a:rPr>
              <a:t>5. Number of maximum containment units3 within the research centre and/or laboratory, with an indication of their respective size (m2)</a:t>
            </a:r>
          </a:p>
          <a:p>
            <a:r>
              <a:rPr lang="en-GB" i="1" dirty="0" smtClean="0">
                <a:solidFill>
                  <a:srgbClr val="000081"/>
                </a:solidFill>
                <a:latin typeface="TimesNewRomanPS-ItalicMT"/>
              </a:rPr>
              <a:t>1 high containment unit: 30m2</a:t>
            </a:r>
          </a:p>
          <a:p>
            <a:r>
              <a:rPr lang="en-GB" dirty="0" smtClean="0">
                <a:solidFill>
                  <a:srgbClr val="000000"/>
                </a:solidFill>
                <a:latin typeface="Times New Roman" pitchFamily="18" charset="0"/>
              </a:rPr>
              <a:t>6. If no maximum containment unit, indicate highest level of protection</a:t>
            </a:r>
          </a:p>
          <a:p>
            <a:r>
              <a:rPr lang="en-GB" i="1" dirty="0" smtClean="0">
                <a:solidFill>
                  <a:srgbClr val="000081"/>
                </a:solidFill>
                <a:latin typeface="TimesNewRomanPS-ItalicMT"/>
              </a:rPr>
              <a:t>Not Applicable</a:t>
            </a:r>
          </a:p>
          <a:p>
            <a:r>
              <a:rPr lang="en-GB" dirty="0" smtClean="0">
                <a:solidFill>
                  <a:srgbClr val="000000"/>
                </a:solidFill>
                <a:latin typeface="Times New Roman" pitchFamily="18" charset="0"/>
              </a:rPr>
              <a:t>7. Scope and general description of activities, including type(s) of micro-organisms and/or toxins as appropriate</a:t>
            </a:r>
          </a:p>
          <a:p>
            <a:r>
              <a:rPr lang="en-GB" i="1" dirty="0" smtClean="0">
                <a:solidFill>
                  <a:srgbClr val="000081"/>
                </a:solidFill>
                <a:latin typeface="TimesNewRomanPS-ItalicMT"/>
              </a:rPr>
              <a:t>Laboratory is used to provide diagnostic services for Herpes B; viral haemorrhagic fever infections: Lassa fever, Ebola, Marburg, Congo-Crimean haemorrhagic fever; avian influenza and SARS. To support diagnostic services a programme of applied diagnostic research and development is conducted</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4294967295"/>
          </p:nvPr>
        </p:nvPicPr>
        <p:blipFill>
          <a:blip r:embed="rId2"/>
          <a:srcRect/>
          <a:stretch>
            <a:fillRect/>
          </a:stretch>
        </p:blipFill>
        <p:spPr>
          <a:xfrm>
            <a:off x="285720" y="285728"/>
            <a:ext cx="8501122" cy="6072188"/>
          </a:xfrm>
          <a:noFill/>
          <a:ln w="28575" cmpd="sng">
            <a:solidFill>
              <a:schemeClr val="accent1"/>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2085</Words>
  <Application>Microsoft Office PowerPoint</Application>
  <PresentationFormat>On-screen Show (4:3)</PresentationFormat>
  <Paragraphs>260</Paragraphs>
  <Slides>33</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Document</vt:lpstr>
      <vt:lpstr>IMPLEMENTATION OF BIOLOGICAL WEAPON CONVENTION(BWC) IN QATAR</vt:lpstr>
      <vt:lpstr>Slide 2</vt:lpstr>
      <vt:lpstr>Slide 3</vt:lpstr>
      <vt:lpstr>Slide 4</vt:lpstr>
      <vt:lpstr>Slide 5</vt:lpstr>
      <vt:lpstr>Slide 6</vt:lpstr>
      <vt:lpstr>Slide 7</vt:lpstr>
      <vt:lpstr>Slide 8</vt:lpstr>
      <vt:lpstr>Slide 9</vt:lpstr>
      <vt:lpstr>Slide 10</vt:lpstr>
      <vt:lpstr>Slide 11</vt:lpstr>
      <vt:lpstr>Governance - Medical Research</vt:lpstr>
      <vt:lpstr>Slide 13</vt:lpstr>
      <vt:lpstr>Slide 14</vt:lpstr>
      <vt:lpstr>The National Committee for the Prohibition of Weapons </vt:lpstr>
      <vt:lpstr>SCOPE OF WORK</vt:lpstr>
      <vt:lpstr>Slide 17</vt:lpstr>
      <vt:lpstr>Laws &amp; Legislations</vt:lpstr>
      <vt:lpstr>Declarations and official inspections</vt:lpstr>
      <vt:lpstr>Inspections:</vt:lpstr>
      <vt:lpstr>Education and Training</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BWC implementation</dc:title>
  <dc:creator>NASER</dc:creator>
  <cp:lastModifiedBy>satellite</cp:lastModifiedBy>
  <cp:revision>33</cp:revision>
  <dcterms:created xsi:type="dcterms:W3CDTF">2009-10-11T21:37:58Z</dcterms:created>
  <dcterms:modified xsi:type="dcterms:W3CDTF">2016-03-29T15:35:14Z</dcterms:modified>
</cp:coreProperties>
</file>